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39.xml" ContentType="application/vnd.openxmlformats-officedocument.presentationml.notesSlide+xml"/>
  <Override PartName="/ppt/charts/chart5.xml" ContentType="application/vnd.openxmlformats-officedocument.drawingml.chart+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91" r:id="rId2"/>
    <p:sldId id="292" r:id="rId3"/>
    <p:sldId id="262" r:id="rId4"/>
    <p:sldId id="270" r:id="rId5"/>
    <p:sldId id="271" r:id="rId6"/>
    <p:sldId id="267" r:id="rId7"/>
    <p:sldId id="263" r:id="rId8"/>
    <p:sldId id="268" r:id="rId9"/>
    <p:sldId id="264" r:id="rId10"/>
    <p:sldId id="306" r:id="rId11"/>
    <p:sldId id="265" r:id="rId12"/>
    <p:sldId id="272" r:id="rId13"/>
    <p:sldId id="273" r:id="rId14"/>
    <p:sldId id="274" r:id="rId15"/>
    <p:sldId id="277" r:id="rId16"/>
    <p:sldId id="278" r:id="rId17"/>
    <p:sldId id="279" r:id="rId18"/>
    <p:sldId id="280" r:id="rId19"/>
    <p:sldId id="281" r:id="rId20"/>
    <p:sldId id="282" r:id="rId21"/>
    <p:sldId id="283" r:id="rId22"/>
    <p:sldId id="284" r:id="rId23"/>
    <p:sldId id="285" r:id="rId24"/>
    <p:sldId id="294" r:id="rId25"/>
    <p:sldId id="286" r:id="rId26"/>
    <p:sldId id="287" r:id="rId27"/>
    <p:sldId id="288" r:id="rId28"/>
    <p:sldId id="289" r:id="rId29"/>
    <p:sldId id="290" r:id="rId30"/>
    <p:sldId id="295" r:id="rId31"/>
    <p:sldId id="296" r:id="rId32"/>
    <p:sldId id="297" r:id="rId33"/>
    <p:sldId id="305" r:id="rId34"/>
    <p:sldId id="303" r:id="rId35"/>
    <p:sldId id="304" r:id="rId36"/>
    <p:sldId id="312" r:id="rId37"/>
    <p:sldId id="313" r:id="rId38"/>
    <p:sldId id="314" r:id="rId39"/>
    <p:sldId id="307" r:id="rId40"/>
    <p:sldId id="315" r:id="rId41"/>
    <p:sldId id="3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e Cassell" initials="BC"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9900"/>
    <a:srgbClr val="FFCC00"/>
    <a:srgbClr val="FFCC66"/>
    <a:srgbClr val="DEDE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7" autoAdjust="0"/>
    <p:restoredTop sz="91684" autoAdjust="0"/>
  </p:normalViewPr>
  <p:slideViewPr>
    <p:cSldViewPr>
      <p:cViewPr varScale="1">
        <p:scale>
          <a:sx n="100" d="100"/>
          <a:sy n="100" d="100"/>
        </p:scale>
        <p:origin x="-5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ookecassell:Desktop:Adv.%20Silv.%20Seminar:Carbon%20Calculations:Final%20Run%20Simulations:CarbonUptake_by_Mgt.FinalRu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rookecassell:Desktop:Adv.%20Silv.%20Seminar:Carbon%20Calculations:Final%20Run%20Simulations:CarbonUptake_by_Mgt.FinalRu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khael%20Kazzi\Documents\silvproj.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khael%20Kazzi\Documents\silvproj.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brookecassell:Desktop:Adv.%20Silv.%20Seminar:Wood%20credits%20vs.%20Emis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Annual CO2e Uptake </a:t>
            </a:r>
          </a:p>
        </c:rich>
      </c:tx>
      <c:layout/>
      <c:overlay val="0"/>
    </c:title>
    <c:autoTitleDeleted val="0"/>
    <c:plotArea>
      <c:layout/>
      <c:lineChart>
        <c:grouping val="standard"/>
        <c:varyColors val="0"/>
        <c:ser>
          <c:idx val="1"/>
          <c:order val="0"/>
          <c:tx>
            <c:v>Baseline Harvest</c:v>
          </c:tx>
          <c:spPr>
            <a:ln>
              <a:solidFill>
                <a:srgbClr val="FF0000"/>
              </a:solidFill>
            </a:ln>
          </c:spPr>
          <c:marker>
            <c:spPr>
              <a:solidFill>
                <a:srgbClr val="FF0000"/>
              </a:solidFill>
              <a:ln>
                <a:solidFill>
                  <a:srgbClr val="FF0000"/>
                </a:solidFill>
              </a:ln>
            </c:spPr>
          </c:marker>
          <c:cat>
            <c:numRef>
              <c:f>NoMgt!$A$3:$A$9</c:f>
              <c:numCache>
                <c:formatCode>General</c:formatCode>
                <c:ptCount val="7"/>
                <c:pt idx="0">
                  <c:v>2009</c:v>
                </c:pt>
                <c:pt idx="1">
                  <c:v>2014</c:v>
                </c:pt>
                <c:pt idx="2">
                  <c:v>2019</c:v>
                </c:pt>
                <c:pt idx="3">
                  <c:v>2024</c:v>
                </c:pt>
                <c:pt idx="4">
                  <c:v>2029</c:v>
                </c:pt>
                <c:pt idx="5">
                  <c:v>2034</c:v>
                </c:pt>
                <c:pt idx="6">
                  <c:v>2039</c:v>
                </c:pt>
              </c:numCache>
            </c:numRef>
          </c:cat>
          <c:val>
            <c:numRef>
              <c:f>'Baseline Harvest'!$F$3:$F$9</c:f>
              <c:numCache>
                <c:formatCode>#,##0</c:formatCode>
                <c:ptCount val="7"/>
                <c:pt idx="0">
                  <c:v>133372.13474654948</c:v>
                </c:pt>
                <c:pt idx="1">
                  <c:v>145742.96598483311</c:v>
                </c:pt>
                <c:pt idx="2">
                  <c:v>126327.14218032931</c:v>
                </c:pt>
                <c:pt idx="3">
                  <c:v>115140.8373315958</c:v>
                </c:pt>
                <c:pt idx="4">
                  <c:v>134262.45515608878</c:v>
                </c:pt>
                <c:pt idx="5">
                  <c:v>118612.52224284</c:v>
                </c:pt>
                <c:pt idx="6">
                  <c:v>122858.0151371501</c:v>
                </c:pt>
              </c:numCache>
            </c:numRef>
          </c:val>
          <c:smooth val="0"/>
        </c:ser>
        <c:ser>
          <c:idx val="0"/>
          <c:order val="1"/>
          <c:tx>
            <c:v>No Management</c:v>
          </c:tx>
          <c:spPr>
            <a:ln>
              <a:solidFill>
                <a:srgbClr val="0000FF"/>
              </a:solidFill>
            </a:ln>
          </c:spPr>
          <c:marker>
            <c:spPr>
              <a:solidFill>
                <a:srgbClr val="0000FF"/>
              </a:solidFill>
              <a:ln>
                <a:solidFill>
                  <a:srgbClr val="0000FF"/>
                </a:solidFill>
              </a:ln>
            </c:spPr>
          </c:marker>
          <c:val>
            <c:numRef>
              <c:f>NoMgt!$F$3:$F$9</c:f>
              <c:numCache>
                <c:formatCode>#,##0</c:formatCode>
                <c:ptCount val="7"/>
                <c:pt idx="0">
                  <c:v>149969.35724002001</c:v>
                </c:pt>
                <c:pt idx="1">
                  <c:v>157061.15419288902</c:v>
                </c:pt>
                <c:pt idx="2">
                  <c:v>158415.60019259801</c:v>
                </c:pt>
                <c:pt idx="3">
                  <c:v>156151.93407422918</c:v>
                </c:pt>
                <c:pt idx="4">
                  <c:v>151880.9692910653</c:v>
                </c:pt>
                <c:pt idx="5">
                  <c:v>146187.71117936922</c:v>
                </c:pt>
                <c:pt idx="6">
                  <c:v>140257.13084434211</c:v>
                </c:pt>
              </c:numCache>
            </c:numRef>
          </c:val>
          <c:smooth val="0"/>
        </c:ser>
        <c:ser>
          <c:idx val="2"/>
          <c:order val="2"/>
          <c:tx>
            <c:v>Sustainable Harvest</c:v>
          </c:tx>
          <c:spPr>
            <a:ln>
              <a:solidFill>
                <a:srgbClr val="008000"/>
              </a:solidFill>
            </a:ln>
          </c:spPr>
          <c:marker>
            <c:symbol val="triangle"/>
            <c:size val="9"/>
            <c:spPr>
              <a:solidFill>
                <a:srgbClr val="008000"/>
              </a:solidFill>
              <a:ln>
                <a:solidFill>
                  <a:srgbClr val="008000"/>
                </a:solidFill>
              </a:ln>
            </c:spPr>
          </c:marker>
          <c:val>
            <c:numRef>
              <c:f>Harvest!$F$3:$F$9</c:f>
              <c:numCache>
                <c:formatCode>#,##0</c:formatCode>
                <c:ptCount val="7"/>
                <c:pt idx="0">
                  <c:v>133372.13474654948</c:v>
                </c:pt>
                <c:pt idx="1">
                  <c:v>118947.3288304037</c:v>
                </c:pt>
                <c:pt idx="2">
                  <c:v>111582.14057168942</c:v>
                </c:pt>
                <c:pt idx="3">
                  <c:v>83635.417137510318</c:v>
                </c:pt>
                <c:pt idx="4">
                  <c:v>62868.964394291143</c:v>
                </c:pt>
                <c:pt idx="5">
                  <c:v>92790.445266192968</c:v>
                </c:pt>
                <c:pt idx="6">
                  <c:v>128053.44263749052</c:v>
                </c:pt>
              </c:numCache>
            </c:numRef>
          </c:val>
          <c:smooth val="0"/>
        </c:ser>
        <c:dLbls>
          <c:showLegendKey val="0"/>
          <c:showVal val="0"/>
          <c:showCatName val="0"/>
          <c:showSerName val="0"/>
          <c:showPercent val="0"/>
          <c:showBubbleSize val="0"/>
        </c:dLbls>
        <c:marker val="1"/>
        <c:smooth val="0"/>
        <c:axId val="98949632"/>
        <c:axId val="83015872"/>
      </c:lineChart>
      <c:catAx>
        <c:axId val="98949632"/>
        <c:scaling>
          <c:orientation val="minMax"/>
        </c:scaling>
        <c:delete val="0"/>
        <c:axPos val="b"/>
        <c:title>
          <c:tx>
            <c:rich>
              <a:bodyPr/>
              <a:lstStyle/>
              <a:p>
                <a:pPr>
                  <a:defRPr/>
                </a:pPr>
                <a:r>
                  <a:rPr lang="en-US"/>
                  <a:t>Years</a:t>
                </a:r>
              </a:p>
              <a:p>
                <a:pPr>
                  <a:defRPr/>
                </a:pPr>
                <a:endParaRPr lang="en-US"/>
              </a:p>
            </c:rich>
          </c:tx>
          <c:layout/>
          <c:overlay val="0"/>
        </c:title>
        <c:numFmt formatCode="General" sourceLinked="1"/>
        <c:majorTickMark val="out"/>
        <c:minorTickMark val="none"/>
        <c:tickLblPos val="nextTo"/>
        <c:crossAx val="83015872"/>
        <c:crosses val="autoZero"/>
        <c:auto val="1"/>
        <c:lblAlgn val="ctr"/>
        <c:lblOffset val="100"/>
        <c:noMultiLvlLbl val="0"/>
      </c:catAx>
      <c:valAx>
        <c:axId val="83015872"/>
        <c:scaling>
          <c:orientation val="minMax"/>
        </c:scaling>
        <c:delete val="0"/>
        <c:axPos val="l"/>
        <c:majorGridlines/>
        <c:title>
          <c:tx>
            <c:rich>
              <a:bodyPr rot="-5400000" vert="horz"/>
              <a:lstStyle/>
              <a:p>
                <a:pPr>
                  <a:defRPr/>
                </a:pPr>
                <a:r>
                  <a:rPr lang="en-US"/>
                  <a:t>CO2e (Mg)</a:t>
                </a:r>
              </a:p>
            </c:rich>
          </c:tx>
          <c:layout/>
          <c:overlay val="0"/>
        </c:title>
        <c:numFmt formatCode="#,##0" sourceLinked="1"/>
        <c:majorTickMark val="out"/>
        <c:minorTickMark val="none"/>
        <c:tickLblPos val="nextTo"/>
        <c:crossAx val="98949632"/>
        <c:crosses val="autoZero"/>
        <c:crossBetween val="between"/>
      </c:valAx>
    </c:plotArea>
    <c:legend>
      <c:legendPos val="r"/>
      <c:layout>
        <c:manualLayout>
          <c:xMode val="edge"/>
          <c:yMode val="edge"/>
          <c:x val="0.82401388888888905"/>
          <c:y val="0.45904187454194401"/>
          <c:w val="0.16765277777777798"/>
          <c:h val="0.26629188245520474"/>
        </c:manualLayout>
      </c:layout>
      <c:overlay val="0"/>
    </c:legend>
    <c:plotVisOnly val="1"/>
    <c:dispBlanksAs val="gap"/>
    <c:showDLblsOverMax val="0"/>
  </c:chart>
  <c:txPr>
    <a:bodyPr/>
    <a:lstStyle/>
    <a:p>
      <a:pPr>
        <a:defRPr>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Total CO2e in the Goodman Unit </a:t>
            </a:r>
          </a:p>
        </c:rich>
      </c:tx>
      <c:layout/>
      <c:overlay val="0"/>
    </c:title>
    <c:autoTitleDeleted val="0"/>
    <c:plotArea>
      <c:layout/>
      <c:lineChart>
        <c:grouping val="standard"/>
        <c:varyColors val="0"/>
        <c:ser>
          <c:idx val="1"/>
          <c:order val="0"/>
          <c:tx>
            <c:v>Baseline Harvest</c:v>
          </c:tx>
          <c:spPr>
            <a:ln>
              <a:solidFill>
                <a:srgbClr val="FF0000"/>
              </a:solidFill>
            </a:ln>
          </c:spPr>
          <c:marker>
            <c:spPr>
              <a:solidFill>
                <a:srgbClr val="FF0000"/>
              </a:solidFill>
              <a:ln>
                <a:solidFill>
                  <a:srgbClr val="FF0000"/>
                </a:solidFill>
              </a:ln>
            </c:spPr>
          </c:marker>
          <c:cat>
            <c:numRef>
              <c:f>'Baseline Harvest'!$A$3:$A$9</c:f>
              <c:numCache>
                <c:formatCode>General</c:formatCode>
                <c:ptCount val="7"/>
                <c:pt idx="0">
                  <c:v>2009</c:v>
                </c:pt>
                <c:pt idx="1">
                  <c:v>2014</c:v>
                </c:pt>
                <c:pt idx="2">
                  <c:v>2019</c:v>
                </c:pt>
                <c:pt idx="3">
                  <c:v>2024</c:v>
                </c:pt>
                <c:pt idx="4">
                  <c:v>2029</c:v>
                </c:pt>
                <c:pt idx="5">
                  <c:v>2034</c:v>
                </c:pt>
                <c:pt idx="6">
                  <c:v>2039</c:v>
                </c:pt>
              </c:numCache>
            </c:numRef>
          </c:cat>
          <c:val>
            <c:numRef>
              <c:f>'Baseline Harvest'!$D$3:$D$9</c:f>
              <c:numCache>
                <c:formatCode>#,##0</c:formatCode>
                <c:ptCount val="7"/>
                <c:pt idx="0">
                  <c:v>5272384.8984966697</c:v>
                </c:pt>
                <c:pt idx="1">
                  <c:v>6001099.7284208424</c:v>
                </c:pt>
                <c:pt idx="2">
                  <c:v>6632735.43932248</c:v>
                </c:pt>
                <c:pt idx="3">
                  <c:v>7208439.6259804517</c:v>
                </c:pt>
                <c:pt idx="4">
                  <c:v>7879751.9017609134</c:v>
                </c:pt>
                <c:pt idx="5">
                  <c:v>8472814.5129751097</c:v>
                </c:pt>
                <c:pt idx="6">
                  <c:v>9087104.588660853</c:v>
                </c:pt>
              </c:numCache>
            </c:numRef>
          </c:val>
          <c:smooth val="0"/>
        </c:ser>
        <c:ser>
          <c:idx val="0"/>
          <c:order val="1"/>
          <c:tx>
            <c:v>No Management</c:v>
          </c:tx>
          <c:spPr>
            <a:ln>
              <a:solidFill>
                <a:srgbClr val="0000FF"/>
              </a:solidFill>
            </a:ln>
          </c:spPr>
          <c:marker>
            <c:spPr>
              <a:solidFill>
                <a:srgbClr val="0000FF"/>
              </a:solidFill>
              <a:ln>
                <a:solidFill>
                  <a:srgbClr val="0000FF"/>
                </a:solidFill>
              </a:ln>
            </c:spPr>
          </c:marker>
          <c:val>
            <c:numRef>
              <c:f>NoMgt!$D$3:$D$9</c:f>
              <c:numCache>
                <c:formatCode>#,##0</c:formatCode>
                <c:ptCount val="7"/>
                <c:pt idx="0">
                  <c:v>5355371.0109640304</c:v>
                </c:pt>
                <c:pt idx="1">
                  <c:v>6140676.7819284704</c:v>
                </c:pt>
                <c:pt idx="2">
                  <c:v>6932754.7828914607</c:v>
                </c:pt>
                <c:pt idx="3">
                  <c:v>7713514.4532626085</c:v>
                </c:pt>
                <c:pt idx="4">
                  <c:v>8472919.2997179311</c:v>
                </c:pt>
                <c:pt idx="5">
                  <c:v>9203857.8556147981</c:v>
                </c:pt>
                <c:pt idx="6">
                  <c:v>9905143.5098364931</c:v>
                </c:pt>
              </c:numCache>
            </c:numRef>
          </c:val>
          <c:smooth val="0"/>
        </c:ser>
        <c:ser>
          <c:idx val="2"/>
          <c:order val="2"/>
          <c:tx>
            <c:v>Sustainable Harvest</c:v>
          </c:tx>
          <c:spPr>
            <a:ln>
              <a:solidFill>
                <a:srgbClr val="008000"/>
              </a:solidFill>
            </a:ln>
          </c:spPr>
          <c:marker>
            <c:spPr>
              <a:solidFill>
                <a:srgbClr val="008000"/>
              </a:solidFill>
              <a:ln>
                <a:solidFill>
                  <a:srgbClr val="008000"/>
                </a:solidFill>
              </a:ln>
            </c:spPr>
          </c:marker>
          <c:val>
            <c:numRef>
              <c:f>Harvest!$D$3:$D$9</c:f>
              <c:numCache>
                <c:formatCode>#,##0</c:formatCode>
                <c:ptCount val="7"/>
                <c:pt idx="0">
                  <c:v>5272384.8984966697</c:v>
                </c:pt>
                <c:pt idx="1">
                  <c:v>5867121.5426486954</c:v>
                </c:pt>
                <c:pt idx="2">
                  <c:v>6425032.2455071397</c:v>
                </c:pt>
                <c:pt idx="3">
                  <c:v>6843209.3311947044</c:v>
                </c:pt>
                <c:pt idx="4">
                  <c:v>7157554.1531661395</c:v>
                </c:pt>
                <c:pt idx="5">
                  <c:v>7621506.3794971099</c:v>
                </c:pt>
                <c:pt idx="6">
                  <c:v>8261773.5926845605</c:v>
                </c:pt>
              </c:numCache>
            </c:numRef>
          </c:val>
          <c:smooth val="0"/>
        </c:ser>
        <c:dLbls>
          <c:showLegendKey val="0"/>
          <c:showVal val="0"/>
          <c:showCatName val="0"/>
          <c:showSerName val="0"/>
          <c:showPercent val="0"/>
          <c:showBubbleSize val="0"/>
        </c:dLbls>
        <c:marker val="1"/>
        <c:smooth val="0"/>
        <c:axId val="98950144"/>
        <c:axId val="83017024"/>
      </c:lineChart>
      <c:catAx>
        <c:axId val="98950144"/>
        <c:scaling>
          <c:orientation val="minMax"/>
        </c:scaling>
        <c:delete val="0"/>
        <c:axPos val="b"/>
        <c:title>
          <c:tx>
            <c:rich>
              <a:bodyPr/>
              <a:lstStyle/>
              <a:p>
                <a:pPr>
                  <a:defRPr/>
                </a:pPr>
                <a:r>
                  <a:rPr lang="en-US"/>
                  <a:t>Years</a:t>
                </a:r>
              </a:p>
            </c:rich>
          </c:tx>
          <c:layout/>
          <c:overlay val="0"/>
        </c:title>
        <c:numFmt formatCode="General" sourceLinked="1"/>
        <c:majorTickMark val="out"/>
        <c:minorTickMark val="none"/>
        <c:tickLblPos val="nextTo"/>
        <c:crossAx val="83017024"/>
        <c:crosses val="autoZero"/>
        <c:auto val="1"/>
        <c:lblAlgn val="ctr"/>
        <c:lblOffset val="100"/>
        <c:noMultiLvlLbl val="0"/>
      </c:catAx>
      <c:valAx>
        <c:axId val="83017024"/>
        <c:scaling>
          <c:orientation val="minMax"/>
        </c:scaling>
        <c:delete val="0"/>
        <c:axPos val="l"/>
        <c:majorGridlines/>
        <c:title>
          <c:tx>
            <c:rich>
              <a:bodyPr rot="-5400000" vert="horz"/>
              <a:lstStyle/>
              <a:p>
                <a:pPr>
                  <a:defRPr/>
                </a:pPr>
                <a:r>
                  <a:rPr lang="en-US"/>
                  <a:t>CO2e (Mg)</a:t>
                </a:r>
              </a:p>
            </c:rich>
          </c:tx>
          <c:layout/>
          <c:overlay val="0"/>
        </c:title>
        <c:numFmt formatCode="#,##0" sourceLinked="1"/>
        <c:majorTickMark val="out"/>
        <c:minorTickMark val="none"/>
        <c:tickLblPos val="nextTo"/>
        <c:crossAx val="98950144"/>
        <c:crosses val="autoZero"/>
        <c:crossBetween val="between"/>
      </c:valAx>
    </c:plotArea>
    <c:legend>
      <c:legendPos val="r"/>
      <c:layout/>
      <c:overlay val="0"/>
    </c:legend>
    <c:plotVisOnly val="1"/>
    <c:dispBlanksAs val="gap"/>
    <c:showDLblsOverMax val="0"/>
  </c:chart>
  <c:txPr>
    <a:bodyPr/>
    <a:lstStyle/>
    <a:p>
      <a:pPr>
        <a:defRPr sz="14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a:pPr>
            <a:r>
              <a:rPr lang="en-US" dirty="0">
                <a:solidFill>
                  <a:schemeClr val="tx1"/>
                </a:solidFill>
                <a:latin typeface="Times New Roman" pitchFamily="18" charset="0"/>
                <a:cs typeface="Times New Roman" pitchFamily="18" charset="0"/>
              </a:rPr>
              <a:t>Mass of Material in New Lander Hall</a:t>
            </a:r>
          </a:p>
        </c:rich>
      </c:tx>
      <c:layout>
        <c:manualLayout>
          <c:xMode val="edge"/>
          <c:yMode val="edge"/>
          <c:x val="1.721311475409834E-3"/>
          <c:y val="0.2352941176470589"/>
        </c:manualLayout>
      </c:layout>
      <c:overlay val="0"/>
    </c:title>
    <c:autoTitleDeleted val="0"/>
    <c:view3D>
      <c:rotX val="50"/>
      <c:rotY val="90"/>
      <c:rAngAx val="0"/>
      <c:perspective val="20"/>
    </c:view3D>
    <c:floor>
      <c:thickness val="0"/>
    </c:floor>
    <c:sideWall>
      <c:thickness val="0"/>
    </c:sideWall>
    <c:backWall>
      <c:thickness val="0"/>
    </c:backWall>
    <c:plotArea>
      <c:layout>
        <c:manualLayout>
          <c:layoutTarget val="inner"/>
          <c:xMode val="edge"/>
          <c:yMode val="edge"/>
          <c:x val="6.79643733057958E-2"/>
          <c:y val="0.36274509803921567"/>
          <c:w val="0.90744546275977844"/>
          <c:h val="0.63431372549019605"/>
        </c:manualLayout>
      </c:layout>
      <c:pie3DChart>
        <c:varyColors val="1"/>
        <c:ser>
          <c:idx val="0"/>
          <c:order val="0"/>
          <c:tx>
            <c:v>Contcrete + Steel</c:v>
          </c:tx>
          <c:explosion val="25"/>
          <c:dLbls>
            <c:dLbl>
              <c:idx val="0"/>
              <c:layout>
                <c:manualLayout>
                  <c:x val="0.18689879953530425"/>
                  <c:y val="-3.5265941022078154E-2"/>
                </c:manualLayout>
              </c:layout>
              <c:tx>
                <c:rich>
                  <a:bodyPr/>
                  <a:lstStyle/>
                  <a:p>
                    <a:r>
                      <a:rPr lang="en-US" sz="1400" dirty="0">
                        <a:latin typeface="Times New Roman" pitchFamily="18" charset="0"/>
                        <a:cs typeface="Times New Roman" pitchFamily="18" charset="0"/>
                      </a:rPr>
                      <a:t>C</a:t>
                    </a:r>
                    <a:r>
                      <a:rPr lang="en-US" sz="1400" dirty="0"/>
                      <a:t>oncrete</a:t>
                    </a:r>
                    <a:r>
                      <a:rPr lang="en-US" sz="1400" baseline="0" dirty="0"/>
                      <a:t> + Steel</a:t>
                    </a:r>
                    <a:endParaRPr lang="en-US" sz="1400" dirty="0"/>
                  </a:p>
                </c:rich>
              </c:tx>
              <c:showLegendKey val="0"/>
              <c:showVal val="1"/>
              <c:showCatName val="0"/>
              <c:showSerName val="0"/>
              <c:showPercent val="0"/>
              <c:showBubbleSize val="0"/>
            </c:dLbl>
            <c:dLbl>
              <c:idx val="1"/>
              <c:layout>
                <c:manualLayout>
                  <c:x val="-9.235553547609833E-2"/>
                  <c:y val="-5.7825768102516599E-2"/>
                </c:manualLayout>
              </c:layout>
              <c:tx>
                <c:rich>
                  <a:bodyPr/>
                  <a:lstStyle/>
                  <a:p>
                    <a:r>
                      <a:rPr lang="en-US" sz="1600" dirty="0">
                        <a:latin typeface="Times New Roman" pitchFamily="18" charset="0"/>
                        <a:cs typeface="Times New Roman" pitchFamily="18" charset="0"/>
                      </a:rPr>
                      <a:t>W</a:t>
                    </a:r>
                    <a:r>
                      <a:rPr lang="en-US" sz="1600" dirty="0"/>
                      <a:t>ood</a:t>
                    </a:r>
                  </a:p>
                </c:rich>
              </c:tx>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en-US"/>
              </a:p>
            </c:txPr>
            <c:showLegendKey val="0"/>
            <c:showVal val="0"/>
            <c:showCatName val="0"/>
            <c:showSerName val="0"/>
            <c:showPercent val="0"/>
            <c:showBubbleSize val="0"/>
          </c:dLbls>
          <c:val>
            <c:numRef>
              <c:f>(Sheet2!$B$11,Sheet2!$F$11)</c:f>
              <c:numCache>
                <c:formatCode>General</c:formatCode>
                <c:ptCount val="2"/>
                <c:pt idx="0">
                  <c:v>12375</c:v>
                </c:pt>
                <c:pt idx="1">
                  <c:v>514</c:v>
                </c:pt>
              </c:numCache>
            </c:numRef>
          </c:val>
        </c:ser>
        <c:ser>
          <c:idx val="1"/>
          <c:order val="1"/>
          <c:tx>
            <c:v>Wood</c:v>
          </c:tx>
          <c:explosion val="25"/>
          <c:val>
            <c:numLit>
              <c:formatCode>General</c:formatCode>
              <c:ptCount val="1"/>
              <c:pt idx="0">
                <c:v>688</c:v>
              </c:pt>
            </c:numLit>
          </c:val>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en-US" dirty="0" smtClean="0">
                <a:latin typeface="Times New Roman" pitchFamily="18" charset="0"/>
                <a:cs typeface="Times New Roman" pitchFamily="18" charset="0"/>
              </a:rPr>
              <a:t>Lander</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Emissions</a:t>
            </a:r>
            <a:endParaRPr lang="en-US" dirty="0">
              <a:latin typeface="Times New Roman" pitchFamily="18" charset="0"/>
              <a:cs typeface="Times New Roman" pitchFamily="18" charset="0"/>
            </a:endParaRPr>
          </a:p>
        </c:rich>
      </c:tx>
      <c:layout>
        <c:manualLayout>
          <c:xMode val="edge"/>
          <c:yMode val="edge"/>
          <c:x val="0.25110527850685327"/>
          <c:y val="0.15384615384615402"/>
        </c:manualLayout>
      </c:layout>
      <c:overlay val="0"/>
    </c:title>
    <c:autoTitleDeleted val="0"/>
    <c:plotArea>
      <c:layout>
        <c:manualLayout>
          <c:layoutTarget val="inner"/>
          <c:xMode val="edge"/>
          <c:yMode val="edge"/>
          <c:x val="8.290263196267128E-2"/>
          <c:y val="0.14088128407026063"/>
          <c:w val="0.84669728783902054"/>
          <c:h val="0.82727707113533888"/>
        </c:manualLayout>
      </c:layout>
      <c:scatterChart>
        <c:scatterStyle val="smoothMarker"/>
        <c:varyColors val="0"/>
        <c:ser>
          <c:idx val="0"/>
          <c:order val="0"/>
          <c:tx>
            <c:v>50yr Lifespan</c:v>
          </c:tx>
          <c:xVal>
            <c:numRef>
              <c:f>Sheet1!$R$6:$R$16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(Sheet1!$J$6,Sheet1!$O$7:$O$16)</c:f>
              <c:numCache>
                <c:formatCode>General</c:formatCode>
                <c:ptCount val="11"/>
                <c:pt idx="0">
                  <c:v>13410.195519999992</c:v>
                </c:pt>
                <c:pt idx="1">
                  <c:v>13069.581524983381</c:v>
                </c:pt>
                <c:pt idx="2">
                  <c:v>11226.085671002033</c:v>
                </c:pt>
                <c:pt idx="3">
                  <c:v>9562.4368247592811</c:v>
                </c:pt>
                <c:pt idx="4">
                  <c:v>7898.7879785165305</c:v>
                </c:pt>
                <c:pt idx="5">
                  <c:v>6235.1391322737845</c:v>
                </c:pt>
                <c:pt idx="6">
                  <c:v>4569.5275950994219</c:v>
                </c:pt>
                <c:pt idx="7">
                  <c:v>2905.5516337014042</c:v>
                </c:pt>
                <c:pt idx="8">
                  <c:v>1244.1925935455279</c:v>
                </c:pt>
                <c:pt idx="9">
                  <c:v>-419.45625269722314</c:v>
                </c:pt>
                <c:pt idx="10">
                  <c:v>-2083.1050989399732</c:v>
                </c:pt>
              </c:numCache>
            </c:numRef>
          </c:yVal>
          <c:smooth val="1"/>
        </c:ser>
        <c:ser>
          <c:idx val="1"/>
          <c:order val="1"/>
          <c:tx>
            <c:v>75yr Lifespan</c:v>
          </c:tx>
          <c:xVal>
            <c:numRef>
              <c:f>Sheet1!$R$6:$R$16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(Sheet1!$J$6,Sheet1!$P$7:$P$16)</c:f>
              <c:numCache>
                <c:formatCode>General</c:formatCode>
                <c:ptCount val="11"/>
                <c:pt idx="0">
                  <c:v>13410.195519999992</c:v>
                </c:pt>
                <c:pt idx="1">
                  <c:v>12741.009438881512</c:v>
                </c:pt>
                <c:pt idx="2">
                  <c:v>10568.941498798276</c:v>
                </c:pt>
                <c:pt idx="3">
                  <c:v>8576.7205664536341</c:v>
                </c:pt>
                <c:pt idx="4">
                  <c:v>6584.4996341090045</c:v>
                </c:pt>
                <c:pt idx="5">
                  <c:v>4592.2787017643677</c:v>
                </c:pt>
                <c:pt idx="6">
                  <c:v>2596.2017756197547</c:v>
                </c:pt>
                <c:pt idx="7">
                  <c:v>603.33817764179094</c:v>
                </c:pt>
                <c:pt idx="8">
                  <c:v>-1384.3840952695318</c:v>
                </c:pt>
                <c:pt idx="9">
                  <c:v>-3376.6050276141668</c:v>
                </c:pt>
                <c:pt idx="10">
                  <c:v>-5368.8259599588037</c:v>
                </c:pt>
              </c:numCache>
            </c:numRef>
          </c:yVal>
          <c:smooth val="1"/>
        </c:ser>
        <c:ser>
          <c:idx val="2"/>
          <c:order val="2"/>
          <c:tx>
            <c:v>100yr Lifespan</c:v>
          </c:tx>
          <c:xVal>
            <c:numRef>
              <c:f>Sheet1!$R$6:$R$16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(Sheet1!$J$6,Sheet1!$Q$7:$Q$16)</c:f>
              <c:numCache>
                <c:formatCode>General</c:formatCode>
                <c:ptCount val="11"/>
                <c:pt idx="0">
                  <c:v>13410.195519999992</c:v>
                </c:pt>
                <c:pt idx="1">
                  <c:v>12412.437352779631</c:v>
                </c:pt>
                <c:pt idx="2">
                  <c:v>9911.7973265945056</c:v>
                </c:pt>
                <c:pt idx="3">
                  <c:v>7591.0043081479835</c:v>
                </c:pt>
                <c:pt idx="4">
                  <c:v>5270.211289701474</c:v>
                </c:pt>
                <c:pt idx="5">
                  <c:v>2949.4182712549555</c:v>
                </c:pt>
                <c:pt idx="6">
                  <c:v>622.87595614009115</c:v>
                </c:pt>
                <c:pt idx="7">
                  <c:v>-1698.8752784178178</c:v>
                </c:pt>
                <c:pt idx="8">
                  <c:v>-4012.960784084592</c:v>
                </c:pt>
                <c:pt idx="9">
                  <c:v>-6333.7538025311087</c:v>
                </c:pt>
                <c:pt idx="10">
                  <c:v>-8654.5468209776172</c:v>
                </c:pt>
              </c:numCache>
            </c:numRef>
          </c:yVal>
          <c:smooth val="1"/>
        </c:ser>
        <c:ser>
          <c:idx val="3"/>
          <c:order val="3"/>
          <c:tx>
            <c:v>Current Lander</c:v>
          </c:tx>
          <c:marker>
            <c:symbol val="circle"/>
            <c:size val="10"/>
            <c:spPr>
              <a:solidFill>
                <a:schemeClr val="tx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rker>
          <c:xVal>
            <c:numRef>
              <c:f>Sheet1!$W$2:$W$4</c:f>
              <c:numCache>
                <c:formatCode>General</c:formatCode>
                <c:ptCount val="3"/>
                <c:pt idx="0">
                  <c:v>5.0748690713284654</c:v>
                </c:pt>
                <c:pt idx="1">
                  <c:v>5.0748690713284654</c:v>
                </c:pt>
                <c:pt idx="2">
                  <c:v>5.0748690713284654</c:v>
                </c:pt>
              </c:numCache>
            </c:numRef>
          </c:xVal>
          <c:yVal>
            <c:numRef>
              <c:f>Sheet1!$U$2:$U$4</c:f>
              <c:numCache>
                <c:formatCode>General</c:formatCode>
                <c:ptCount val="3"/>
                <c:pt idx="0">
                  <c:v>13237.338377142856</c:v>
                </c:pt>
                <c:pt idx="1">
                  <c:v>13070.592345396832</c:v>
                </c:pt>
                <c:pt idx="2">
                  <c:v>12903.846313650785</c:v>
                </c:pt>
              </c:numCache>
            </c:numRef>
          </c:yVal>
          <c:smooth val="1"/>
        </c:ser>
        <c:dLbls>
          <c:showLegendKey val="0"/>
          <c:showVal val="0"/>
          <c:showCatName val="0"/>
          <c:showSerName val="0"/>
          <c:showPercent val="0"/>
          <c:showBubbleSize val="0"/>
        </c:dLbls>
        <c:axId val="94425024"/>
        <c:axId val="94425600"/>
      </c:scatterChart>
      <c:valAx>
        <c:axId val="94425024"/>
        <c:scaling>
          <c:orientation val="minMax"/>
        </c:scaling>
        <c:delete val="0"/>
        <c:axPos val="b"/>
        <c:majorGridlines>
          <c:spPr>
            <a:ln>
              <a:solidFill>
                <a:sysClr val="windowText" lastClr="000000">
                  <a:alpha val="18000"/>
                </a:sysClr>
              </a:solidFill>
            </a:ln>
          </c:spPr>
        </c:majorGridlines>
        <c:title>
          <c:tx>
            <c:rich>
              <a:bodyPr/>
              <a:lstStyle/>
              <a:p>
                <a:pPr>
                  <a:defRPr/>
                </a:pPr>
                <a:r>
                  <a:rPr lang="en-US" baseline="0"/>
                  <a:t>% Wood </a:t>
                </a:r>
                <a:endParaRPr lang="en-US"/>
              </a:p>
            </c:rich>
          </c:tx>
          <c:layout>
            <c:manualLayout>
              <c:xMode val="edge"/>
              <c:yMode val="edge"/>
              <c:x val="9.6440835520559945E-2"/>
              <c:y val="0.68148748233393908"/>
            </c:manualLayout>
          </c:layout>
          <c:overlay val="0"/>
        </c:title>
        <c:numFmt formatCode="General" sourceLinked="1"/>
        <c:majorTickMark val="none"/>
        <c:minorTickMark val="none"/>
        <c:tickLblPos val="nextTo"/>
        <c:crossAx val="94425600"/>
        <c:crosses val="autoZero"/>
        <c:crossBetween val="midCat"/>
        <c:majorUnit val="10"/>
      </c:valAx>
      <c:valAx>
        <c:axId val="94425600"/>
        <c:scaling>
          <c:orientation val="minMax"/>
        </c:scaling>
        <c:delete val="1"/>
        <c:axPos val="l"/>
        <c:majorGridlines>
          <c:spPr>
            <a:ln>
              <a:solidFill>
                <a:sysClr val="windowText" lastClr="000000">
                  <a:alpha val="0"/>
                </a:sysClr>
              </a:solidFill>
            </a:ln>
          </c:spPr>
        </c:majorGridlines>
        <c:title>
          <c:tx>
            <c:rich>
              <a:bodyPr rot="-5400000" vert="horz"/>
              <a:lstStyle/>
              <a:p>
                <a:pPr>
                  <a:defRPr>
                    <a:latin typeface="Times New Roman" pitchFamily="18" charset="0"/>
                    <a:cs typeface="Times New Roman" pitchFamily="18" charset="0"/>
                  </a:defRPr>
                </a:pPr>
                <a:r>
                  <a:rPr lang="en-US">
                    <a:latin typeface="Times New Roman" pitchFamily="18" charset="0"/>
                    <a:cs typeface="Times New Roman" pitchFamily="18" charset="0"/>
                  </a:rPr>
                  <a:t>Mg</a:t>
                </a:r>
                <a:r>
                  <a:rPr lang="en-US" baseline="0">
                    <a:latin typeface="Times New Roman" pitchFamily="18" charset="0"/>
                    <a:cs typeface="Times New Roman" pitchFamily="18" charset="0"/>
                  </a:rPr>
                  <a:t> CO2</a:t>
                </a:r>
                <a:endParaRPr lang="en-US">
                  <a:latin typeface="Times New Roman" pitchFamily="18" charset="0"/>
                  <a:cs typeface="Times New Roman" pitchFamily="18" charset="0"/>
                </a:endParaRPr>
              </a:p>
            </c:rich>
          </c:tx>
          <c:layout>
            <c:manualLayout>
              <c:xMode val="edge"/>
              <c:yMode val="edge"/>
              <c:x val="3.6029090113735791E-2"/>
              <c:y val="0.37847718554411497"/>
            </c:manualLayout>
          </c:layout>
          <c:overlay val="0"/>
        </c:title>
        <c:numFmt formatCode="@" sourceLinked="0"/>
        <c:majorTickMark val="none"/>
        <c:minorTickMark val="none"/>
        <c:tickLblPos val="none"/>
        <c:crossAx val="94425024"/>
        <c:crosses val="autoZero"/>
        <c:crossBetween val="midCat"/>
      </c:valAx>
      <c:spPr>
        <a:noFill/>
        <a:ln>
          <a:solidFill>
            <a:schemeClr val="tx1"/>
          </a:solidFill>
        </a:ln>
      </c:spPr>
    </c:plotArea>
    <c:legend>
      <c:legendPos val="r"/>
      <c:layout>
        <c:manualLayout>
          <c:xMode val="edge"/>
          <c:yMode val="edge"/>
          <c:x val="0.67691801545640196"/>
          <c:y val="0.38305000336496453"/>
          <c:w val="0.22486785505978418"/>
          <c:h val="0.17500747022006871"/>
        </c:manualLayout>
      </c:layout>
      <c:overlay val="0"/>
      <c:txPr>
        <a:bodyPr/>
        <a:lstStyle/>
        <a:p>
          <a:pPr>
            <a:defRPr sz="1050">
              <a:latin typeface="Times New Roman" pitchFamily="18" charset="0"/>
              <a:cs typeface="Times New Roman" pitchFamily="18" charset="0"/>
            </a:defRPr>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dPt>
            <c:idx val="0"/>
            <c:invertIfNegative val="0"/>
            <c:bubble3D val="0"/>
            <c:spPr>
              <a:solidFill>
                <a:srgbClr val="3366FF"/>
              </a:solidFill>
            </c:spPr>
          </c:dPt>
          <c:dPt>
            <c:idx val="1"/>
            <c:invertIfNegative val="0"/>
            <c:bubble3D val="0"/>
            <c:spPr>
              <a:solidFill>
                <a:srgbClr val="FF0000"/>
              </a:solidFill>
            </c:spPr>
          </c:dPt>
          <c:dLbls>
            <c:dLbl>
              <c:idx val="0"/>
              <c:layout/>
              <c:tx>
                <c:rich>
                  <a:bodyPr/>
                  <a:lstStyle/>
                  <a:p>
                    <a:r>
                      <a:rPr lang="en-US" sz="1400" b="1"/>
                      <a:t>+157,000 Mg CO2e</a:t>
                    </a:r>
                    <a:endParaRPr lang="en-US"/>
                  </a:p>
                </c:rich>
              </c:tx>
              <c:showLegendKey val="0"/>
              <c:showVal val="1"/>
              <c:showCatName val="0"/>
              <c:showSerName val="0"/>
              <c:showPercent val="0"/>
              <c:showBubbleSize val="0"/>
            </c:dLbl>
            <c:dLbl>
              <c:idx val="1"/>
              <c:layout/>
              <c:tx>
                <c:rich>
                  <a:bodyPr/>
                  <a:lstStyle/>
                  <a:p>
                    <a:r>
                      <a:rPr lang="en-US" sz="1400" b="1"/>
                      <a:t>-164,500 Mg CO2e</a:t>
                    </a:r>
                    <a:endParaRPr lang="en-US"/>
                  </a:p>
                </c:rich>
              </c:tx>
              <c:showLegendKey val="0"/>
              <c:showVal val="1"/>
              <c:showCatName val="0"/>
              <c:showSerName val="0"/>
              <c:showPercent val="0"/>
              <c:showBubbleSize val="0"/>
            </c:dLbl>
            <c:showLegendKey val="0"/>
            <c:showVal val="0"/>
            <c:showCatName val="0"/>
            <c:showSerName val="0"/>
            <c:showPercent val="0"/>
            <c:showBubbleSize val="0"/>
          </c:dLbls>
          <c:cat>
            <c:strRef>
              <c:f>'[Wood credits vs. Emissions.xlsx]Sheet1'!$A$1:$A$2</c:f>
              <c:strCache>
                <c:ptCount val="2"/>
                <c:pt idx="0">
                  <c:v>Goodman Unit Carbon Sequestration</c:v>
                </c:pt>
                <c:pt idx="1">
                  <c:v>University Emissions </c:v>
                </c:pt>
              </c:strCache>
            </c:strRef>
          </c:cat>
          <c:val>
            <c:numRef>
              <c:f>'[Wood credits vs. Emissions.xlsx]Sheet1'!$B$1:$B$2</c:f>
              <c:numCache>
                <c:formatCode>General</c:formatCode>
                <c:ptCount val="2"/>
                <c:pt idx="0">
                  <c:v>157061</c:v>
                </c:pt>
                <c:pt idx="1">
                  <c:v>164350</c:v>
                </c:pt>
              </c:numCache>
            </c:numRef>
          </c:val>
        </c:ser>
        <c:dLbls>
          <c:showLegendKey val="0"/>
          <c:showVal val="0"/>
          <c:showCatName val="0"/>
          <c:showSerName val="0"/>
          <c:showPercent val="0"/>
          <c:showBubbleSize val="0"/>
        </c:dLbls>
        <c:gapWidth val="50"/>
        <c:shape val="box"/>
        <c:axId val="124841984"/>
        <c:axId val="94427904"/>
        <c:axId val="0"/>
      </c:bar3DChart>
      <c:catAx>
        <c:axId val="124841984"/>
        <c:scaling>
          <c:orientation val="minMax"/>
        </c:scaling>
        <c:delete val="0"/>
        <c:axPos val="b"/>
        <c:majorTickMark val="out"/>
        <c:minorTickMark val="none"/>
        <c:tickLblPos val="nextTo"/>
        <c:txPr>
          <a:bodyPr/>
          <a:lstStyle/>
          <a:p>
            <a:pPr>
              <a:defRPr sz="1600" baseline="0">
                <a:latin typeface="Times New Roman" pitchFamily="18" charset="0"/>
              </a:defRPr>
            </a:pPr>
            <a:endParaRPr lang="en-US"/>
          </a:p>
        </c:txPr>
        <c:crossAx val="94427904"/>
        <c:crosses val="autoZero"/>
        <c:auto val="1"/>
        <c:lblAlgn val="ctr"/>
        <c:lblOffset val="100"/>
        <c:noMultiLvlLbl val="0"/>
      </c:catAx>
      <c:valAx>
        <c:axId val="94427904"/>
        <c:scaling>
          <c:orientation val="minMax"/>
          <c:max val="180000"/>
          <c:min val="0"/>
        </c:scaling>
        <c:delete val="0"/>
        <c:axPos val="l"/>
        <c:majorGridlines/>
        <c:title>
          <c:tx>
            <c:rich>
              <a:bodyPr rot="-5400000" vert="horz"/>
              <a:lstStyle/>
              <a:p>
                <a:pPr>
                  <a:defRPr sz="1400"/>
                </a:pPr>
                <a:r>
                  <a:rPr lang="en-US" sz="1400"/>
                  <a:t>CO2e (Mg)</a:t>
                </a:r>
              </a:p>
            </c:rich>
          </c:tx>
          <c:layout/>
          <c:overlay val="0"/>
        </c:title>
        <c:numFmt formatCode="General" sourceLinked="1"/>
        <c:majorTickMark val="out"/>
        <c:minorTickMark val="none"/>
        <c:tickLblPos val="nextTo"/>
        <c:crossAx val="124841984"/>
        <c:crosses val="autoZero"/>
        <c:crossBetween val="between"/>
        <c:majorUnit val="30000"/>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0.08333</cdr:x>
      <cdr:y>0.14103</cdr:y>
    </cdr:from>
    <cdr:to>
      <cdr:x>0.16666</cdr:x>
      <cdr:y>0.18934</cdr:y>
    </cdr:to>
    <cdr:sp macro="" textlink="">
      <cdr:nvSpPr>
        <cdr:cNvPr id="2" name="TextBox 1"/>
        <cdr:cNvSpPr txBox="1"/>
      </cdr:nvSpPr>
      <cdr:spPr>
        <a:xfrm xmlns:a="http://schemas.openxmlformats.org/drawingml/2006/main">
          <a:off x="457200" y="838200"/>
          <a:ext cx="457182" cy="2871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0% </a:t>
          </a:r>
          <a:r>
            <a:rPr lang="en-US" sz="1100" dirty="0">
              <a:latin typeface="Times New Roman" pitchFamily="18" charset="0"/>
              <a:cs typeface="Times New Roman" pitchFamily="18" charset="0"/>
            </a:rPr>
            <a:t>wood</a:t>
          </a:r>
        </a:p>
      </cdr:txBody>
    </cdr:sp>
  </cdr:relSizeAnchor>
  <cdr:relSizeAnchor xmlns:cdr="http://schemas.openxmlformats.org/drawingml/2006/chartDrawing">
    <cdr:from>
      <cdr:x>0.51124</cdr:x>
      <cdr:y>0.31785</cdr:y>
    </cdr:from>
    <cdr:to>
      <cdr:x>0.69101</cdr:x>
      <cdr:y>0.43032</cdr:y>
    </cdr:to>
    <cdr:sp macro="" textlink="">
      <cdr:nvSpPr>
        <cdr:cNvPr id="3" name="TextBox 2"/>
        <cdr:cNvSpPr txBox="1"/>
      </cdr:nvSpPr>
      <cdr:spPr>
        <a:xfrm xmlns:a="http://schemas.openxmlformats.org/drawingml/2006/main">
          <a:off x="3467101" y="1238249"/>
          <a:ext cx="1219200" cy="4381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baseline="0" dirty="0">
              <a:latin typeface="Times New Roman" pitchFamily="18" charset="0"/>
              <a:cs typeface="Times New Roman" pitchFamily="18" charset="0"/>
            </a:rPr>
            <a:t>Carbon Emissions</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0.20646</cdr:x>
      <cdr:y>0.77995</cdr:y>
    </cdr:from>
    <cdr:to>
      <cdr:x>0.44444</cdr:x>
      <cdr:y>0.85897</cdr:y>
    </cdr:to>
    <cdr:sp macro="" textlink="">
      <cdr:nvSpPr>
        <cdr:cNvPr id="4" name="TextBox 3"/>
        <cdr:cNvSpPr txBox="1"/>
      </cdr:nvSpPr>
      <cdr:spPr>
        <a:xfrm xmlns:a="http://schemas.openxmlformats.org/drawingml/2006/main">
          <a:off x="1132722" y="4635711"/>
          <a:ext cx="1305678" cy="4696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Times New Roman" pitchFamily="18" charset="0"/>
              <a:cs typeface="Times New Roman" pitchFamily="18" charset="0"/>
            </a:rPr>
            <a:t>Carbon Offsets</a:t>
          </a:r>
          <a:endParaRPr lang="en-US" sz="1200" b="1"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4DFF5-D1BD-4AFA-8025-DDCFC164E97A}" type="datetimeFigureOut">
              <a:rPr lang="zh-CN" altLang="en-US" smtClean="0"/>
              <a:pPr/>
              <a:t>2013/3/15</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343192-A0C2-4906-A6F6-6D0B810F88D8}" type="slidenum">
              <a:rPr lang="zh-CN" altLang="en-US" smtClean="0"/>
              <a:pPr/>
              <a:t>‹#›</a:t>
            </a:fld>
            <a:endParaRPr lang="zh-CN" altLang="en-US"/>
          </a:p>
        </p:txBody>
      </p:sp>
    </p:spTree>
    <p:extLst>
      <p:ext uri="{BB962C8B-B14F-4D97-AF65-F5344CB8AC3E}">
        <p14:creationId xmlns:p14="http://schemas.microsoft.com/office/powerpoint/2010/main" val="139097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smtClean="0">
                <a:latin typeface="Times New Roman" pitchFamily="18" charset="0"/>
                <a:cs typeface="Times New Roman" pitchFamily="18" charset="0"/>
              </a:rPr>
              <a:t> - Leaving 150 TPA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smtClean="0">
                <a:latin typeface="Times New Roman" pitchFamily="18" charset="0"/>
                <a:cs typeface="Times New Roman" pitchFamily="18" charset="0"/>
              </a:rPr>
              <a:t>Harvest 70% of the trees, Retain 30% (largest trees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Precommertial</a:t>
            </a:r>
            <a:r>
              <a:rPr lang="en-US" altLang="zh-CN" dirty="0" smtClean="0"/>
              <a:t> thin cut all trees 0 – 8” DBH, this will promote growth</a:t>
            </a:r>
            <a:r>
              <a:rPr lang="en-US" altLang="zh-CN" baseline="0" dirty="0" smtClean="0"/>
              <a:t> in the stand of the planted trees</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Leaving 150 TPA</a:t>
            </a:r>
          </a:p>
          <a:p>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10</a:t>
            </a:fld>
            <a:endParaRPr lang="zh-CN" altLang="en-US"/>
          </a:p>
        </p:txBody>
      </p:sp>
    </p:spTree>
    <p:extLst>
      <p:ext uri="{BB962C8B-B14F-4D97-AF65-F5344CB8AC3E}">
        <p14:creationId xmlns:p14="http://schemas.microsoft.com/office/powerpoint/2010/main" val="193457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a:t>
            </a:r>
            <a:r>
              <a:rPr lang="en-US" smtClean="0"/>
              <a:t>see forest</a:t>
            </a:r>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11</a:t>
            </a:fld>
            <a:endParaRPr lang="zh-CN" altLang="en-US"/>
          </a:p>
        </p:txBody>
      </p:sp>
    </p:spTree>
    <p:extLst>
      <p:ext uri="{BB962C8B-B14F-4D97-AF65-F5344CB8AC3E}">
        <p14:creationId xmlns:p14="http://schemas.microsoft.com/office/powerpoint/2010/main" val="84260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08403-7D73-B349-9F3D-962FAD501F4D}" type="slidenum">
              <a:rPr lang="en-US" smtClean="0"/>
              <a:pPr/>
              <a:t>19</a:t>
            </a:fld>
            <a:endParaRPr lang="en-US"/>
          </a:p>
        </p:txBody>
      </p:sp>
    </p:spTree>
    <p:extLst>
      <p:ext uri="{BB962C8B-B14F-4D97-AF65-F5344CB8AC3E}">
        <p14:creationId xmlns:p14="http://schemas.microsoft.com/office/powerpoint/2010/main" val="244145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b="1" u="sng" dirty="0">
              <a:solidFill>
                <a:srgbClr val="FF0000"/>
              </a:solidFill>
            </a:endParaRPr>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24</a:t>
            </a:fld>
            <a:endParaRPr lang="zh-CN" altLang="en-US"/>
          </a:p>
        </p:txBody>
      </p:sp>
    </p:spTree>
    <p:extLst>
      <p:ext uri="{BB962C8B-B14F-4D97-AF65-F5344CB8AC3E}">
        <p14:creationId xmlns:p14="http://schemas.microsoft.com/office/powerpoint/2010/main" val="2888848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smtClean="0"/>
              <a:t>Straightforward</a:t>
            </a:r>
            <a:r>
              <a:rPr lang="en-US" altLang="zh-CN" b="1" baseline="0" dirty="0" smtClean="0"/>
              <a:t> &amp; keep short (too long last week)</a:t>
            </a:r>
          </a:p>
          <a:p>
            <a:r>
              <a:rPr lang="en-US" altLang="zh-CN" b="1" u="sng" baseline="0" dirty="0" smtClean="0">
                <a:solidFill>
                  <a:srgbClr val="FF0000"/>
                </a:solidFill>
              </a:rPr>
              <a:t>Make sure explain each scenario clearly</a:t>
            </a:r>
          </a:p>
          <a:p>
            <a:endParaRPr lang="en-US" altLang="zh-CN" b="1" u="sng" baseline="0" dirty="0" smtClean="0">
              <a:solidFill>
                <a:srgbClr val="FF0000"/>
              </a:solidFill>
            </a:endParaRPr>
          </a:p>
          <a:p>
            <a:r>
              <a:rPr lang="en-US" dirty="0" smtClean="0"/>
              <a:t>Ok. We are</a:t>
            </a:r>
            <a:r>
              <a:rPr lang="en-US" baseline="0" dirty="0" smtClean="0"/>
              <a:t> going to explain 3 alternative of goodman forests management. </a:t>
            </a:r>
            <a:endParaRPr lang="zh-CN" altLang="en-US" b="1" u="sng" dirty="0">
              <a:solidFill>
                <a:srgbClr val="FF0000"/>
              </a:solidFill>
            </a:endParaRPr>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3</a:t>
            </a:fld>
            <a:endParaRPr lang="zh-CN" altLang="en-US"/>
          </a:p>
        </p:txBody>
      </p:sp>
    </p:spTree>
    <p:extLst>
      <p:ext uri="{BB962C8B-B14F-4D97-AF65-F5344CB8AC3E}">
        <p14:creationId xmlns:p14="http://schemas.microsoft.com/office/powerpoint/2010/main" val="2888848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b="1" u="sng" dirty="0">
              <a:solidFill>
                <a:srgbClr val="FF0000"/>
              </a:solidFill>
            </a:endParaRPr>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30</a:t>
            </a:fld>
            <a:endParaRPr lang="zh-CN" altLang="en-US"/>
          </a:p>
        </p:txBody>
      </p:sp>
    </p:spTree>
    <p:extLst>
      <p:ext uri="{BB962C8B-B14F-4D97-AF65-F5344CB8AC3E}">
        <p14:creationId xmlns:p14="http://schemas.microsoft.com/office/powerpoint/2010/main" val="2888848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Wood helps to minimize energy consumption in several ways. In terms of </a:t>
            </a:r>
            <a:r>
              <a:rPr lang="en-US" b="1" dirty="0" smtClean="0"/>
              <a:t>embodied energy</a:t>
            </a:r>
            <a:r>
              <a:rPr lang="en-US" dirty="0" smtClean="0"/>
              <a:t>, which includes the energy required to extract, process, manufacture, transport, construct and maintain a material or product, life cycle assessment studies (LCA) show that wood significantly outperforms both steel and concrete.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Lesser known is the fact that trees incorporate the absorbed carbon (C) into their wood, and products made from that wood, such as lumber and furniture, continue to store the carbon indefinitely. Because manufacturing processes associated with wood products require less </a:t>
            </a:r>
            <a:r>
              <a:rPr lang="en-US" dirty="0" err="1" smtClean="0"/>
              <a:t>energy,they</a:t>
            </a:r>
            <a:r>
              <a:rPr lang="en-US" dirty="0" smtClean="0"/>
              <a:t> are responsible for far less greenhouse gas emissions than materials such as steel or concrete.</a:t>
            </a:r>
          </a:p>
          <a:p>
            <a:endParaRPr lang="en-US" dirty="0"/>
          </a:p>
        </p:txBody>
      </p:sp>
      <p:sp>
        <p:nvSpPr>
          <p:cNvPr id="4" name="Slide Number Placeholder 3"/>
          <p:cNvSpPr>
            <a:spLocks noGrp="1"/>
          </p:cNvSpPr>
          <p:nvPr>
            <p:ph type="sldNum" sz="quarter" idx="10"/>
          </p:nvPr>
        </p:nvSpPr>
        <p:spPr/>
        <p:txBody>
          <a:bodyPr/>
          <a:lstStyle/>
          <a:p>
            <a:fld id="{62756526-D56A-4B72-8801-DEC5DA1EDA1E}" type="slidenum">
              <a:rPr lang="en-US" smtClean="0"/>
              <a:pPr/>
              <a:t>32</a:t>
            </a:fld>
            <a:endParaRPr lang="en-US"/>
          </a:p>
        </p:txBody>
      </p:sp>
    </p:spTree>
    <p:extLst>
      <p:ext uri="{BB962C8B-B14F-4D97-AF65-F5344CB8AC3E}">
        <p14:creationId xmlns:p14="http://schemas.microsoft.com/office/powerpoint/2010/main" val="372990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Using wood as a primary construction material can potentially increase our LEED ratings with future buildings in the following categories. If we can harvest from the Goodman unit, we will certainly meet the resource locality standard, wood is a renewable material, there are many examples of buildings which have incorporated salvaged and reclaimed wood as a main construction material and it has proved to retain its strength, durability, and fire resilience. Wood is more efficiently recycled and reused than concrete or steel, which we will touch on a bit later, and most of the engineered wood products today contain very few VOC’s in their adhesives.</a:t>
            </a:r>
          </a:p>
          <a:p>
            <a:endParaRPr lang="en-US" dirty="0"/>
          </a:p>
        </p:txBody>
      </p:sp>
      <p:sp>
        <p:nvSpPr>
          <p:cNvPr id="4" name="Slide Number Placeholder 3"/>
          <p:cNvSpPr>
            <a:spLocks noGrp="1"/>
          </p:cNvSpPr>
          <p:nvPr>
            <p:ph type="sldNum" sz="quarter" idx="10"/>
          </p:nvPr>
        </p:nvSpPr>
        <p:spPr/>
        <p:txBody>
          <a:bodyPr/>
          <a:lstStyle/>
          <a:p>
            <a:fld id="{62756526-D56A-4B72-8801-DEC5DA1EDA1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based</a:t>
            </a:r>
            <a:r>
              <a:rPr lang="en-US" baseline="0" dirty="0" smtClean="0"/>
              <a:t> on the construction materials</a:t>
            </a:r>
          </a:p>
          <a:p>
            <a:endParaRPr lang="en-US" dirty="0"/>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 realize there’s a lot</a:t>
            </a:r>
            <a:r>
              <a:rPr lang="en-US" baseline="0" dirty="0" smtClean="0"/>
              <a:t> of numbers here, but let me tell you what to pay attention to. </a:t>
            </a:r>
            <a:r>
              <a:rPr lang="en-US" dirty="0" smtClean="0"/>
              <a:t>With the current wood…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the acclaimed wood research center,</a:t>
            </a:r>
            <a:r>
              <a:rPr lang="en-US" baseline="0" dirty="0" smtClean="0"/>
              <a:t> naturally:wood, we can see</a:t>
            </a:r>
            <a:r>
              <a:rPr lang="en-US" dirty="0" smtClean="0"/>
              <a:t> that</a:t>
            </a:r>
            <a:r>
              <a:rPr lang="en-US" baseline="0" dirty="0" smtClean="0"/>
              <a:t> the carbon stored in 1 cu. meter of softwood lumber is more than 3 times greater than the emissions from the harvesting, manufacturing, and transportation combined. The net carbon balance is based off of a 100 year global warming potential, meaning he full carbon savings can only be achieved if the building lasts 100 years. If it lasts 75 years, it will achieve 75% of its carbon savings, and in 50 years (which is the typical lifespan of a building), the wood in the building will achieve only half of its carbon savings potential.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 used the PAS 2050 standard of a 100 year global warming potential which provide </a:t>
            </a:r>
            <a:r>
              <a:rPr lang="en-US" sz="1200" kern="1200" baseline="0" dirty="0" err="1" smtClean="0">
                <a:solidFill>
                  <a:schemeClr val="tx1"/>
                </a:solidFill>
                <a:latin typeface="+mn-lt"/>
                <a:ea typeface="+mn-ea"/>
                <a:cs typeface="+mn-cs"/>
              </a:rPr>
              <a:t>sa</a:t>
            </a:r>
            <a:r>
              <a:rPr lang="en-US" sz="1200" kern="1200" baseline="0" dirty="0" smtClean="0">
                <a:solidFill>
                  <a:schemeClr val="tx1"/>
                </a:solidFill>
                <a:latin typeface="+mn-lt"/>
                <a:ea typeface="+mn-ea"/>
                <a:cs typeface="+mn-cs"/>
              </a:rPr>
              <a:t> consistent method and process for the determination of the life cycle GHG emissions associated with specific product or products. </a:t>
            </a:r>
            <a:endParaRPr lang="en-US" dirty="0" smtClean="0"/>
          </a:p>
          <a:p>
            <a:endParaRPr lang="en-US" dirty="0"/>
          </a:p>
        </p:txBody>
      </p:sp>
      <p:sp>
        <p:nvSpPr>
          <p:cNvPr id="4" name="Slide Number Placeholder 3"/>
          <p:cNvSpPr>
            <a:spLocks noGrp="1"/>
          </p:cNvSpPr>
          <p:nvPr>
            <p:ph type="sldNum" sz="quarter" idx="10"/>
          </p:nvPr>
        </p:nvSpPr>
        <p:spPr/>
        <p:txBody>
          <a:bodyPr/>
          <a:lstStyle/>
          <a:p>
            <a:fld id="{62756526-D56A-4B72-8801-DEC5DA1EDA1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purple</a:t>
            </a:r>
            <a:r>
              <a:rPr lang="en-US" baseline="0" dirty="0" smtClean="0"/>
              <a:t>, we see the emissions from the current Lander with 5% of the building constructed from wood at the lifespan of 50, 75, and 100 years. As we can see, age does not make too significant of a difference in emissions at the 5% wood level. But the savings differences within the life-spans are clear once Lander is built using more wood. </a:t>
            </a:r>
          </a:p>
          <a:p>
            <a:pPr marL="285750" indent="-285750">
              <a:buFont typeface="Arial" pitchFamily="34" charset="0"/>
              <a:buChar char="•"/>
            </a:pPr>
            <a:r>
              <a:rPr lang="en-US" sz="1200" dirty="0" smtClean="0">
                <a:solidFill>
                  <a:srgbClr val="006600"/>
                </a:solidFill>
                <a:latin typeface="Times New Roman" pitchFamily="18" charset="0"/>
                <a:cs typeface="Times New Roman" pitchFamily="18" charset="0"/>
              </a:rPr>
              <a:t>Carbon savings become more pronounced within lifespan as % wood increases.  </a:t>
            </a:r>
          </a:p>
          <a:p>
            <a:pPr marL="285750" indent="-285750">
              <a:buFont typeface="Arial" pitchFamily="34" charset="0"/>
              <a:buChar char="•"/>
            </a:pPr>
            <a:r>
              <a:rPr lang="en-US" sz="1200" dirty="0" smtClean="0">
                <a:solidFill>
                  <a:srgbClr val="006600"/>
                </a:solidFill>
                <a:latin typeface="Times New Roman" pitchFamily="18" charset="0"/>
                <a:cs typeface="Times New Roman" pitchFamily="18" charset="0"/>
              </a:rPr>
              <a:t>Able to reach net zero emissions with less wood if buildings have a longer lifespan</a:t>
            </a:r>
            <a:endParaRPr lang="en-US" sz="120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net emissions</a:t>
            </a:r>
            <a:r>
              <a:rPr lang="en-US" baseline="0" dirty="0" smtClean="0"/>
              <a:t> from the construction of Lander are heavily dependent on the building’s lifespan as well as the amount of wood used in construction. Since wood stores more carbon than the combined carbon in its harvesting, manufacturing, and transportation, it is entirely feasible to achieve net zero emissions on buildings, where the increased use of wood and life cycle of the building account for the carbon debt created by up the fossil-fuel intensive construction materials, namely concrete and steel. Lander can achieve net zero emissions and even carbon savings. For a Lander with a 50 year life span, which is the typical lifespan of buildings, </a:t>
            </a:r>
            <a:r>
              <a:rPr lang="en-US" baseline="0" dirty="0" err="1" smtClean="0"/>
              <a:t>appx</a:t>
            </a:r>
            <a:r>
              <a:rPr lang="en-US" baseline="0" dirty="0" smtClean="0"/>
              <a:t>. 80% of its construction must use wood, for 75 year old Lander, it must be built with 60-65% wood and for a 100 year old Lander, a little more than half of its construction must be comprised of wood. </a:t>
            </a:r>
            <a:endParaRPr lang="en-US" dirty="0" smtClean="0"/>
          </a:p>
          <a:p>
            <a:endParaRPr lang="en-US" dirty="0"/>
          </a:p>
        </p:txBody>
      </p:sp>
      <p:sp>
        <p:nvSpPr>
          <p:cNvPr id="4" name="Slide Number Placeholder 3"/>
          <p:cNvSpPr>
            <a:spLocks noGrp="1"/>
          </p:cNvSpPr>
          <p:nvPr>
            <p:ph type="sldNum" sz="quarter" idx="10"/>
          </p:nvPr>
        </p:nvSpPr>
        <p:spPr/>
        <p:txBody>
          <a:bodyPr/>
          <a:lstStyle/>
          <a:p>
            <a:fld id="{62756526-D56A-4B72-8801-DEC5DA1EDA1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first alternative</a:t>
            </a:r>
            <a:r>
              <a:rPr lang="en-US" altLang="zh-CN" baseline="0" dirty="0" smtClean="0"/>
              <a:t> is the </a:t>
            </a:r>
            <a:r>
              <a:rPr lang="en-US" altLang="zh-CN" dirty="0" smtClean="0"/>
              <a:t>Base Line which is currently</a:t>
            </a:r>
            <a:r>
              <a:rPr lang="en-US" altLang="zh-CN" baseline="0" dirty="0" smtClean="0"/>
              <a:t> undergoing at Goodman Unit</a:t>
            </a:r>
          </a:p>
          <a:p>
            <a:r>
              <a:rPr lang="en-US" altLang="zh-CN" baseline="0" dirty="0" smtClean="0"/>
              <a:t>How much area: 1.5% </a:t>
            </a:r>
            <a:r>
              <a:rPr lang="en-US" altLang="zh-CN" dirty="0" smtClean="0"/>
              <a:t>of Goodman Unit </a:t>
            </a:r>
            <a:endParaRPr lang="en-US" altLang="zh-CN" baseline="0" dirty="0" smtClean="0"/>
          </a:p>
          <a:p>
            <a:r>
              <a:rPr lang="en-US" altLang="zh-CN" baseline="0" dirty="0" smtClean="0"/>
              <a:t>Which way: clear cut but leave the largest 8 trees for habitat? Or timber??? </a:t>
            </a:r>
          </a:p>
          <a:p>
            <a:r>
              <a:rPr lang="en-US" altLang="zh-CN" baseline="0" dirty="0" smtClean="0"/>
              <a:t>How often: every 5 years</a:t>
            </a:r>
          </a:p>
          <a:p>
            <a:r>
              <a:rPr lang="en-US" altLang="zh-CN" baseline="0" dirty="0" smtClean="0"/>
              <a:t>Therefore rotation years is 375 years. For reference, Pack forest’s rotation year is 60 years????</a:t>
            </a:r>
          </a:p>
          <a:p>
            <a:r>
              <a:rPr lang="en-US" altLang="zh-CN" dirty="0" smtClean="0"/>
              <a:t>The stand cut</a:t>
            </a:r>
            <a:r>
              <a:rPr lang="en-US" altLang="zh-CN" baseline="0" dirty="0" smtClean="0"/>
              <a:t> in 2014 will be cut again in 2394.</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6</a:t>
            </a:fld>
            <a:endParaRPr lang="zh-CN" altLang="en-US"/>
          </a:p>
        </p:txBody>
      </p:sp>
    </p:spTree>
    <p:extLst>
      <p:ext uri="{BB962C8B-B14F-4D97-AF65-F5344CB8AC3E}">
        <p14:creationId xmlns:p14="http://schemas.microsoft.com/office/powerpoint/2010/main" val="151775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photos show the 1.5% forest condition of which is applied clear cut and left 8 trees/ acre. (As you can see there are 2 big trees left, so this photos show .25 acre of the 1.5% forest which is applied </a:t>
            </a:r>
            <a:r>
              <a:rPr lang="en-US" baseline="0" dirty="0" err="1" smtClean="0"/>
              <a:t>clearcut</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7</a:t>
            </a:fld>
            <a:endParaRPr lang="zh-CN" altLang="en-US"/>
          </a:p>
        </p:txBody>
      </p:sp>
    </p:spTree>
    <p:extLst>
      <p:ext uri="{BB962C8B-B14F-4D97-AF65-F5344CB8AC3E}">
        <p14:creationId xmlns:p14="http://schemas.microsoft.com/office/powerpoint/2010/main" val="64720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baseline="0" dirty="0" smtClean="0"/>
              <a:t>We choose this alternative to show you what happens if we do nothing for forest management.</a:t>
            </a:r>
          </a:p>
          <a:p>
            <a:endParaRPr lang="zh-CN" altLang="en-US" b="1" dirty="0" smtClean="0"/>
          </a:p>
          <a:p>
            <a:endParaRPr lang="zh-CN" altLang="en-US" dirty="0"/>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8</a:t>
            </a:fld>
            <a:endParaRPr lang="zh-CN" altLang="en-US"/>
          </a:p>
        </p:txBody>
      </p:sp>
    </p:spTree>
    <p:extLst>
      <p:ext uri="{BB962C8B-B14F-4D97-AF65-F5344CB8AC3E}">
        <p14:creationId xmlns:p14="http://schemas.microsoft.com/office/powerpoint/2010/main" val="216245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 forest is</a:t>
            </a:r>
            <a:r>
              <a:rPr lang="en-US" baseline="0" dirty="0" smtClean="0"/>
              <a:t> </a:t>
            </a:r>
            <a:r>
              <a:rPr lang="en-US" dirty="0" smtClean="0"/>
              <a:t>getting dense as time passes. The forest has natural thinning treatment</a:t>
            </a:r>
            <a:r>
              <a:rPr lang="en-US" baseline="0" dirty="0" smtClean="0"/>
              <a:t> by their high dense condition, but still it has lots of small diameter trees compare to treated forests.</a:t>
            </a:r>
            <a:endParaRPr lang="en-US" dirty="0"/>
          </a:p>
        </p:txBody>
      </p:sp>
      <p:sp>
        <p:nvSpPr>
          <p:cNvPr id="4" name="Slide Number Placeholder 3"/>
          <p:cNvSpPr>
            <a:spLocks noGrp="1"/>
          </p:cNvSpPr>
          <p:nvPr>
            <p:ph type="sldNum" sz="quarter" idx="10"/>
          </p:nvPr>
        </p:nvSpPr>
        <p:spPr/>
        <p:txBody>
          <a:bodyPr/>
          <a:lstStyle/>
          <a:p>
            <a:fld id="{CF343192-A0C2-4906-A6F6-6D0B810F88D8}" type="slidenum">
              <a:rPr lang="zh-CN" altLang="en-US" smtClean="0"/>
              <a:pPr/>
              <a:t>9</a:t>
            </a:fld>
            <a:endParaRPr lang="zh-CN" altLang="en-US"/>
          </a:p>
        </p:txBody>
      </p:sp>
    </p:spTree>
    <p:extLst>
      <p:ext uri="{BB962C8B-B14F-4D97-AF65-F5344CB8AC3E}">
        <p14:creationId xmlns:p14="http://schemas.microsoft.com/office/powerpoint/2010/main" val="195423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3/15/2013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0"/>
            <a:ext cx="4724400" cy="295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sz="4000" dirty="0" smtClean="0">
                <a:solidFill>
                  <a:srgbClr val="006600"/>
                </a:solidFill>
                <a:latin typeface="Times New Roman" pitchFamily="18" charset="0"/>
                <a:cs typeface="Times New Roman" pitchFamily="18" charset="0"/>
              </a:rPr>
              <a:t>Carbon accounting on the goodman unit</a:t>
            </a:r>
            <a:endParaRPr lang="en-US" sz="4000"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1700883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altLang="zh-CN" dirty="0">
                <a:solidFill>
                  <a:srgbClr val="006600"/>
                </a:solidFill>
                <a:latin typeface="Times New Roman" pitchFamily="18" charset="0"/>
                <a:cs typeface="Times New Roman" pitchFamily="18" charset="0"/>
              </a:rPr>
              <a:t>3. Sustainable </a:t>
            </a:r>
            <a:r>
              <a:rPr lang="en-US" altLang="zh-CN" dirty="0" smtClean="0">
                <a:solidFill>
                  <a:srgbClr val="006600"/>
                </a:solidFill>
                <a:latin typeface="Times New Roman" pitchFamily="18" charset="0"/>
                <a:cs typeface="Times New Roman" pitchFamily="18" charset="0"/>
              </a:rPr>
              <a:t>Forest Management</a:t>
            </a:r>
            <a:endParaRPr lang="zh-CN" altLang="en-US" dirty="0">
              <a:solidFill>
                <a:srgbClr val="0066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4544827"/>
              </p:ext>
            </p:extLst>
          </p:nvPr>
        </p:nvGraphicFramePr>
        <p:xfrm>
          <a:off x="1384" y="1748138"/>
          <a:ext cx="9142616" cy="5186062"/>
        </p:xfrm>
        <a:graphic>
          <a:graphicData uri="http://schemas.openxmlformats.org/drawingml/2006/table">
            <a:tbl>
              <a:tblPr firstRow="1" bandRow="1">
                <a:tableStyleId>{69CF1AB2-1976-4502-BF36-3FF5EA218861}</a:tableStyleId>
              </a:tblPr>
              <a:tblGrid>
                <a:gridCol w="448343"/>
                <a:gridCol w="8694273"/>
              </a:tblGrid>
              <a:tr h="766462">
                <a:tc>
                  <a:txBody>
                    <a:bodyPr/>
                    <a:lstStyle/>
                    <a:p>
                      <a:endParaRPr lang="zh-CN" altLang="en-US" dirty="0"/>
                    </a:p>
                  </a:txBody>
                  <a:tcPr/>
                </a:tc>
                <a:tc>
                  <a:txBody>
                    <a:bodyPr/>
                    <a:lstStyle/>
                    <a:p>
                      <a:pPr marL="342900" indent="-342900" algn="l" defTabSz="914400" rtl="0" eaLnBrk="1" latinLnBrk="0" hangingPunct="1">
                        <a:lnSpc>
                          <a:spcPct val="100000"/>
                        </a:lnSpc>
                        <a:spcBef>
                          <a:spcPct val="20000"/>
                        </a:spcBef>
                        <a:buFont typeface="Arial" pitchFamily="34" charset="0"/>
                        <a:buChar char="•"/>
                      </a:pPr>
                      <a:r>
                        <a:rPr lang="en-US" altLang="zh-CN" sz="3000" b="0" kern="1200" dirty="0" smtClean="0">
                          <a:latin typeface="Times New Roman" pitchFamily="18" charset="0"/>
                          <a:cs typeface="Times New Roman" pitchFamily="18" charset="0"/>
                        </a:rPr>
                        <a:t>How much area: 17% of the Goodman</a:t>
                      </a:r>
                      <a:r>
                        <a:rPr lang="en-US" altLang="zh-CN" sz="3000" b="0" kern="1200" baseline="0" dirty="0" smtClean="0">
                          <a:latin typeface="Times New Roman" pitchFamily="18" charset="0"/>
                          <a:cs typeface="Times New Roman" pitchFamily="18" charset="0"/>
                        </a:rPr>
                        <a:t> forests</a:t>
                      </a:r>
                      <a:endParaRPr lang="en-US" altLang="zh-CN" sz="3000" b="0" kern="1200" dirty="0" smtClean="0">
                        <a:latin typeface="Times New Roman" pitchFamily="18" charset="0"/>
                        <a:cs typeface="Times New Roman" pitchFamily="18" charset="0"/>
                      </a:endParaRPr>
                    </a:p>
                  </a:txBody>
                  <a:tcPr/>
                </a:tc>
              </a:tr>
              <a:tr h="762000">
                <a:tc>
                  <a:txBody>
                    <a:bodyPr/>
                    <a:lstStyle/>
                    <a:p>
                      <a:endParaRPr lang="zh-CN" altLang="en-US"/>
                    </a:p>
                  </a:txBody>
                  <a:tcPr/>
                </a:tc>
                <a:tc>
                  <a:txBody>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3000" b="0" kern="1200" dirty="0" smtClean="0">
                          <a:latin typeface="Times New Roman" pitchFamily="18" charset="0"/>
                          <a:cs typeface="Times New Roman" pitchFamily="18" charset="0"/>
                        </a:rPr>
                        <a:t>How often (interval): Harvest</a:t>
                      </a:r>
                      <a:r>
                        <a:rPr lang="en-US" altLang="zh-CN" sz="3000" b="0" kern="1200" baseline="0" dirty="0" smtClean="0">
                          <a:latin typeface="Times New Roman" pitchFamily="18" charset="0"/>
                          <a:cs typeface="Times New Roman" pitchFamily="18" charset="0"/>
                        </a:rPr>
                        <a:t> 5-yr, PCT 10-yr</a:t>
                      </a:r>
                      <a:endParaRPr lang="en-US" altLang="zh-CN" sz="3000" b="0" kern="1200" dirty="0" smtClean="0">
                        <a:solidFill>
                          <a:schemeClr val="tx1"/>
                        </a:solidFill>
                        <a:latin typeface="Times New Roman" pitchFamily="18" charset="0"/>
                        <a:ea typeface="+mn-ea"/>
                        <a:cs typeface="Times New Roman" pitchFamily="18" charset="0"/>
                      </a:endParaRPr>
                    </a:p>
                  </a:txBody>
                  <a:tcPr/>
                </a:tc>
              </a:tr>
              <a:tr h="3657600">
                <a:tc>
                  <a:txBody>
                    <a:bodyPr/>
                    <a:lstStyle/>
                    <a:p>
                      <a:endParaRPr lang="zh-CN" altLang="en-US" dirty="0"/>
                    </a:p>
                  </a:txBody>
                  <a:tcPr/>
                </a:tc>
                <a:tc>
                  <a:txBody>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3000" b="0" kern="1200" dirty="0" smtClean="0">
                          <a:latin typeface="Times New Roman" pitchFamily="18" charset="0"/>
                          <a:cs typeface="Times New Roman" pitchFamily="18" charset="0"/>
                        </a:rPr>
                        <a:t>Which way:</a:t>
                      </a:r>
                    </a:p>
                    <a:p>
                      <a:pPr marL="0" indent="0">
                        <a:lnSpc>
                          <a:spcPct val="150000"/>
                        </a:lnSpc>
                        <a:buNone/>
                      </a:pPr>
                      <a:r>
                        <a:rPr lang="en-US" altLang="zh-CN" sz="3000" b="0" dirty="0" smtClean="0">
                          <a:latin typeface="Times New Roman" pitchFamily="18" charset="0"/>
                          <a:cs typeface="Times New Roman" pitchFamily="18" charset="0"/>
                        </a:rPr>
                        <a:t>         - Harvest 70%, Retain 30%</a:t>
                      </a:r>
                    </a:p>
                    <a:p>
                      <a:pPr marL="0" indent="0">
                        <a:lnSpc>
                          <a:spcPct val="150000"/>
                        </a:lnSpc>
                        <a:buNone/>
                      </a:pPr>
                      <a:r>
                        <a:rPr lang="en-US" altLang="zh-CN" sz="3000" b="0" baseline="0" dirty="0" smtClean="0">
                          <a:latin typeface="Times New Roman" pitchFamily="18" charset="0"/>
                          <a:cs typeface="Times New Roman" pitchFamily="18" charset="0"/>
                        </a:rPr>
                        <a:t>         </a:t>
                      </a:r>
                      <a:r>
                        <a:rPr lang="en-US" altLang="zh-CN" sz="3000" b="0" dirty="0" smtClean="0">
                          <a:latin typeface="Times New Roman" pitchFamily="18" charset="0"/>
                          <a:cs typeface="Times New Roman" pitchFamily="18" charset="0"/>
                        </a:rPr>
                        <a:t>- Re-plant 300 Douglas fir seedlings/acre</a:t>
                      </a:r>
                    </a:p>
                    <a:p>
                      <a:pPr marL="0" indent="0">
                        <a:lnSpc>
                          <a:spcPct val="150000"/>
                        </a:lnSpc>
                        <a:buNone/>
                      </a:pPr>
                      <a:r>
                        <a:rPr lang="en-US" altLang="zh-CN" sz="3000" b="0" baseline="0" dirty="0" smtClean="0">
                          <a:latin typeface="Times New Roman" pitchFamily="18" charset="0"/>
                          <a:cs typeface="Times New Roman" pitchFamily="18" charset="0"/>
                        </a:rPr>
                        <a:t>         </a:t>
                      </a:r>
                      <a:r>
                        <a:rPr lang="en-US" altLang="zh-CN" sz="3000" b="0" dirty="0" smtClean="0">
                          <a:latin typeface="Times New Roman" pitchFamily="18" charset="0"/>
                          <a:cs typeface="Times New Roman" pitchFamily="18" charset="0"/>
                        </a:rPr>
                        <a:t>- Pre-commercial</a:t>
                      </a:r>
                      <a:r>
                        <a:rPr lang="en-US" altLang="zh-CN" sz="3000" b="0" baseline="0" dirty="0" smtClean="0">
                          <a:latin typeface="Times New Roman" pitchFamily="18" charset="0"/>
                          <a:cs typeface="Times New Roman" pitchFamily="18" charset="0"/>
                        </a:rPr>
                        <a:t> t</a:t>
                      </a:r>
                      <a:r>
                        <a:rPr lang="en-US" altLang="zh-CN" sz="3000" b="0" dirty="0" smtClean="0">
                          <a:latin typeface="Times New Roman" pitchFamily="18" charset="0"/>
                          <a:cs typeface="Times New Roman" pitchFamily="18" charset="0"/>
                        </a:rPr>
                        <a:t>hin </a:t>
                      </a:r>
                      <a:r>
                        <a:rPr lang="en-US" altLang="zh-CN" sz="3000" b="0" baseline="0" dirty="0" smtClean="0">
                          <a:latin typeface="Times New Roman" pitchFamily="18" charset="0"/>
                          <a:cs typeface="Times New Roman" pitchFamily="18" charset="0"/>
                        </a:rPr>
                        <a:t>in 10 years from harvest</a:t>
                      </a:r>
                      <a:endParaRPr lang="en-US" altLang="zh-CN" sz="2400" b="0" dirty="0" smtClean="0">
                        <a:latin typeface="Times New Roman" pitchFamily="18" charset="0"/>
                        <a:cs typeface="Times New Roman" pitchFamily="18" charset="0"/>
                      </a:endParaRPr>
                    </a:p>
                    <a:p>
                      <a:pPr marL="0" indent="0">
                        <a:lnSpc>
                          <a:spcPct val="150000"/>
                        </a:lnSpc>
                        <a:buNone/>
                      </a:pPr>
                      <a:r>
                        <a:rPr lang="en-US" altLang="zh-CN" sz="2000" b="0" dirty="0" smtClean="0">
                          <a:latin typeface="Times New Roman" pitchFamily="18" charset="0"/>
                          <a:cs typeface="Times New Roman" pitchFamily="18" charset="0"/>
                        </a:rPr>
                        <a:t>       </a:t>
                      </a:r>
                      <a:r>
                        <a:rPr lang="en-US" altLang="zh-CN" sz="2000" b="0" baseline="0" dirty="0" smtClean="0">
                          <a:latin typeface="Times New Roman" pitchFamily="18" charset="0"/>
                          <a:cs typeface="Times New Roman" pitchFamily="18" charset="0"/>
                        </a:rPr>
                        <a:t>  </a:t>
                      </a:r>
                      <a:r>
                        <a:rPr lang="en-US" altLang="zh-CN" sz="2000" b="0" dirty="0" smtClean="0">
                          <a:latin typeface="Times New Roman" pitchFamily="18" charset="0"/>
                          <a:cs typeface="Times New Roman" pitchFamily="18" charset="0"/>
                        </a:rPr>
                        <a:t>        (e.g. 1</a:t>
                      </a:r>
                      <a:r>
                        <a:rPr lang="en-US" altLang="zh-CN" sz="2000" b="0" baseline="30000" dirty="0" smtClean="0">
                          <a:latin typeface="Times New Roman" pitchFamily="18" charset="0"/>
                          <a:cs typeface="Times New Roman" pitchFamily="18" charset="0"/>
                        </a:rPr>
                        <a:t>st </a:t>
                      </a:r>
                      <a:r>
                        <a:rPr lang="en-US" altLang="zh-CN" sz="2000" b="0" baseline="0" dirty="0" smtClean="0">
                          <a:latin typeface="Times New Roman" pitchFamily="18" charset="0"/>
                          <a:cs typeface="Times New Roman" pitchFamily="18" charset="0"/>
                        </a:rPr>
                        <a:t>PCT  </a:t>
                      </a:r>
                      <a:r>
                        <a:rPr lang="en-US" altLang="zh-CN" sz="2000" b="0" dirty="0" smtClean="0">
                          <a:latin typeface="Times New Roman" pitchFamily="18" charset="0"/>
                          <a:cs typeface="Times New Roman" pitchFamily="18" charset="0"/>
                        </a:rPr>
                        <a:t>2024- 1*10 = 2014, 2</a:t>
                      </a:r>
                      <a:r>
                        <a:rPr lang="en-US" altLang="zh-CN" sz="2000" b="0" baseline="30000" dirty="0" smtClean="0">
                          <a:latin typeface="Times New Roman" pitchFamily="18" charset="0"/>
                          <a:cs typeface="Times New Roman" pitchFamily="18" charset="0"/>
                        </a:rPr>
                        <a:t>nd</a:t>
                      </a:r>
                      <a:r>
                        <a:rPr lang="en-US" altLang="zh-CN" sz="2000" b="0" dirty="0" smtClean="0">
                          <a:latin typeface="Times New Roman" pitchFamily="18" charset="0"/>
                          <a:cs typeface="Times New Roman" pitchFamily="18" charset="0"/>
                        </a:rPr>
                        <a:t> 2034 - 2*10 = 2024)</a:t>
                      </a:r>
                    </a:p>
                  </a:txBody>
                  <a:tcPr/>
                </a:tc>
              </a:tr>
            </a:tbl>
          </a:graphicData>
        </a:graphic>
      </p:graphicFrame>
      <p:sp>
        <p:nvSpPr>
          <p:cNvPr id="6" name="TextBox 5"/>
          <p:cNvSpPr txBox="1"/>
          <p:nvPr/>
        </p:nvSpPr>
        <p:spPr>
          <a:xfrm>
            <a:off x="478971" y="6324600"/>
            <a:ext cx="5715000" cy="584775"/>
          </a:xfrm>
          <a:prstGeom prst="rect">
            <a:avLst/>
          </a:prstGeom>
          <a:noFill/>
        </p:spPr>
        <p:txBody>
          <a:bodyPr wrap="square" rtlCol="0">
            <a:spAutoFit/>
          </a:bodyPr>
          <a:lstStyle/>
          <a:p>
            <a:r>
              <a:rPr lang="en-US" altLang="zh-CN" sz="1600" dirty="0" smtClean="0">
                <a:latin typeface="Times New Roman" pitchFamily="18" charset="0"/>
                <a:cs typeface="Times New Roman" pitchFamily="18" charset="0"/>
              </a:rPr>
              <a:t>*Increased investment as intensive treatment involved.</a:t>
            </a:r>
          </a:p>
          <a:p>
            <a:r>
              <a:rPr lang="en-US" altLang="zh-CN" sz="1600" dirty="0" smtClean="0">
                <a:latin typeface="Times New Roman" pitchFamily="18" charset="0"/>
                <a:cs typeface="Times New Roman" pitchFamily="18" charset="0"/>
              </a:rPr>
              <a:t>PCT = Pre-commercial Thin </a:t>
            </a: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572531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1274570"/>
              </p:ext>
            </p:extLst>
          </p:nvPr>
        </p:nvGraphicFramePr>
        <p:xfrm>
          <a:off x="0" y="381001"/>
          <a:ext cx="9144000" cy="6476999"/>
        </p:xfrm>
        <a:graphic>
          <a:graphicData uri="http://schemas.openxmlformats.org/drawingml/2006/table">
            <a:tbl>
              <a:tblPr firstRow="1" bandRow="1">
                <a:tableStyleId>{69CF1AB2-1976-4502-BF36-3FF5EA218861}</a:tableStyleId>
              </a:tblPr>
              <a:tblGrid>
                <a:gridCol w="4572000"/>
                <a:gridCol w="4572000"/>
              </a:tblGrid>
              <a:tr h="465139">
                <a:tc>
                  <a:txBody>
                    <a:bodyPr/>
                    <a:lstStyle/>
                    <a:p>
                      <a:pPr algn="ctr"/>
                      <a:r>
                        <a:rPr lang="en-US" altLang="zh-CN" sz="2400" b="0" dirty="0" smtClean="0">
                          <a:latin typeface="Times New Roman" pitchFamily="18" charset="0"/>
                          <a:cs typeface="Times New Roman" pitchFamily="18" charset="0"/>
                        </a:rPr>
                        <a:t>2014</a:t>
                      </a:r>
                      <a:endParaRPr lang="zh-CN" altLang="en-US" sz="2400" b="0" dirty="0">
                        <a:latin typeface="Times New Roman" pitchFamily="18" charset="0"/>
                        <a:cs typeface="Times New Roman" pitchFamily="18" charset="0"/>
                      </a:endParaRPr>
                    </a:p>
                  </a:txBody>
                  <a:tcPr/>
                </a:tc>
                <a:tc>
                  <a:txBody>
                    <a:bodyPr/>
                    <a:lstStyle/>
                    <a:p>
                      <a:pPr algn="ctr"/>
                      <a:r>
                        <a:rPr lang="en-US" altLang="zh-CN" sz="2400" b="0" dirty="0" smtClean="0">
                          <a:latin typeface="Times New Roman" pitchFamily="18" charset="0"/>
                          <a:cs typeface="Times New Roman" pitchFamily="18" charset="0"/>
                        </a:rPr>
                        <a:t>2024</a:t>
                      </a:r>
                      <a:endParaRPr lang="zh-CN" altLang="en-US" sz="2400" b="0" dirty="0">
                        <a:latin typeface="Times New Roman" pitchFamily="18" charset="0"/>
                        <a:cs typeface="Times New Roman" pitchFamily="18" charset="0"/>
                      </a:endParaRPr>
                    </a:p>
                  </a:txBody>
                  <a:tcPr/>
                </a:tc>
              </a:tr>
              <a:tr h="2811460">
                <a:tc>
                  <a:txBody>
                    <a:bodyPr/>
                    <a:lstStyle/>
                    <a:p>
                      <a:pPr algn="ctr"/>
                      <a:endParaRPr lang="zh-CN" altLang="en-US" sz="2400" dirty="0">
                        <a:latin typeface="Arial" pitchFamily="34" charset="0"/>
                        <a:cs typeface="Arial" pitchFamily="34" charset="0"/>
                      </a:endParaRPr>
                    </a:p>
                  </a:txBody>
                  <a:tcPr/>
                </a:tc>
                <a:tc>
                  <a:txBody>
                    <a:bodyPr/>
                    <a:lstStyle/>
                    <a:p>
                      <a:pPr algn="ctr"/>
                      <a:endParaRPr lang="zh-CN" altLang="en-US" sz="2400" dirty="0">
                        <a:latin typeface="Arial" pitchFamily="34" charset="0"/>
                        <a:cs typeface="Arial" pitchFamily="34" charset="0"/>
                      </a:endParaRPr>
                    </a:p>
                  </a:txBody>
                  <a:tcPr/>
                </a:tc>
              </a:tr>
              <a:tr h="381000">
                <a:tc>
                  <a:txBody>
                    <a:bodyPr/>
                    <a:lstStyle/>
                    <a:p>
                      <a:pPr algn="ctr"/>
                      <a:r>
                        <a:rPr lang="en-US" altLang="zh-CN" sz="2400" dirty="0" smtClean="0">
                          <a:latin typeface="Times New Roman" pitchFamily="18" charset="0"/>
                          <a:cs typeface="Times New Roman" pitchFamily="18" charset="0"/>
                        </a:rPr>
                        <a:t>2034</a:t>
                      </a:r>
                      <a:endParaRPr lang="zh-CN" altLang="en-US" sz="2400" b="1" dirty="0">
                        <a:latin typeface="Times New Roman" pitchFamily="18" charset="0"/>
                        <a:cs typeface="Times New Roman" pitchFamily="18" charset="0"/>
                      </a:endParaRPr>
                    </a:p>
                  </a:txBody>
                  <a:tcPr/>
                </a:tc>
                <a:tc>
                  <a:txBody>
                    <a:bodyPr/>
                    <a:lstStyle/>
                    <a:p>
                      <a:pPr algn="ctr"/>
                      <a:r>
                        <a:rPr lang="en-US" altLang="zh-CN" sz="2400" dirty="0" smtClean="0">
                          <a:latin typeface="Times New Roman" pitchFamily="18" charset="0"/>
                          <a:cs typeface="Times New Roman" pitchFamily="18" charset="0"/>
                        </a:rPr>
                        <a:t>2044</a:t>
                      </a:r>
                      <a:endParaRPr lang="zh-CN" altLang="en-US" sz="2400" b="1" dirty="0">
                        <a:latin typeface="Times New Roman" pitchFamily="18" charset="0"/>
                        <a:cs typeface="Times New Roman" pitchFamily="18" charset="0"/>
                      </a:endParaRPr>
                    </a:p>
                  </a:txBody>
                  <a:tcPr/>
                </a:tc>
              </a:tr>
              <a:tr h="2743200">
                <a:tc>
                  <a:txBody>
                    <a:bodyPr/>
                    <a:lstStyle/>
                    <a:p>
                      <a:pPr algn="ctr"/>
                      <a:endParaRPr lang="zh-CN" altLang="en-US" sz="2400" dirty="0">
                        <a:latin typeface="Arial" pitchFamily="34" charset="0"/>
                        <a:cs typeface="Arial" pitchFamily="34" charset="0"/>
                      </a:endParaRPr>
                    </a:p>
                  </a:txBody>
                  <a:tcPr/>
                </a:tc>
                <a:tc>
                  <a:txBody>
                    <a:bodyPr/>
                    <a:lstStyle/>
                    <a:p>
                      <a:pPr algn="ctr"/>
                      <a:endParaRPr lang="zh-CN" altLang="en-US" sz="2400" dirty="0">
                        <a:latin typeface="Arial" pitchFamily="34" charset="0"/>
                        <a:cs typeface="Arial" pitchFamily="34" charset="0"/>
                      </a:endParaRPr>
                    </a:p>
                  </a:txBody>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66650"/>
            <a:ext cx="4230917" cy="25385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628" y="990600"/>
            <a:ext cx="4230917" cy="25385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243250"/>
            <a:ext cx="4230918" cy="25385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1078" y="4243487"/>
            <a:ext cx="4230522" cy="2538313"/>
          </a:xfrm>
          <a:prstGeom prst="rect">
            <a:avLst/>
          </a:prstGeom>
        </p:spPr>
      </p:pic>
      <p:sp>
        <p:nvSpPr>
          <p:cNvPr id="9" name="TextBox 8"/>
          <p:cNvSpPr txBox="1"/>
          <p:nvPr/>
        </p:nvSpPr>
        <p:spPr>
          <a:xfrm>
            <a:off x="190499" y="24245"/>
            <a:ext cx="857250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Stand Visualization of Sustainable Forest Management, Stand: 21153</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2948893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945581" cy="2691242"/>
          </a:xfrm>
        </p:spPr>
        <p:txBody>
          <a:bodyPr>
            <a:normAutofit fontScale="90000"/>
          </a:bodyPr>
          <a:lstStyle/>
          <a:p>
            <a:r>
              <a:rPr lang="en-US" dirty="0" smtClean="0">
                <a:solidFill>
                  <a:srgbClr val="008000"/>
                </a:solidFill>
                <a:latin typeface="Times New Roman" pitchFamily="18" charset="0"/>
                <a:cs typeface="Times New Roman" pitchFamily="18" charset="0"/>
              </a:rPr>
              <a:t>Carbon Calculations</a:t>
            </a:r>
            <a:br>
              <a:rPr lang="en-US" dirty="0" smtClean="0">
                <a:solidFill>
                  <a:srgbClr val="008000"/>
                </a:solidFill>
                <a:latin typeface="Times New Roman" pitchFamily="18" charset="0"/>
                <a:cs typeface="Times New Roman" pitchFamily="18" charset="0"/>
              </a:rPr>
            </a:br>
            <a:r>
              <a:rPr lang="en-US" sz="2800" dirty="0" smtClean="0">
                <a:solidFill>
                  <a:srgbClr val="006600"/>
                </a:solidFill>
                <a:latin typeface="Times New Roman" pitchFamily="18" charset="0"/>
                <a:cs typeface="Times New Roman" pitchFamily="18" charset="0"/>
              </a:rPr>
              <a:t>S</a:t>
            </a:r>
            <a:r>
              <a:rPr lang="en-US" sz="2800" cap="none" spc="0" dirty="0" smtClean="0">
                <a:solidFill>
                  <a:srgbClr val="006600"/>
                </a:solidFill>
                <a:latin typeface="Times New Roman" pitchFamily="18" charset="0"/>
                <a:cs typeface="Times New Roman" pitchFamily="18" charset="0"/>
              </a:rPr>
              <a:t>hannon</a:t>
            </a:r>
            <a:r>
              <a:rPr lang="en-US" sz="2800" dirty="0" smtClean="0">
                <a:solidFill>
                  <a:srgbClr val="006600"/>
                </a:solidFill>
                <a:latin typeface="Times New Roman" pitchFamily="18" charset="0"/>
                <a:cs typeface="Times New Roman" pitchFamily="18" charset="0"/>
              </a:rPr>
              <a:t> A. A</a:t>
            </a:r>
            <a:r>
              <a:rPr lang="en-US" sz="2800" cap="none" spc="0" dirty="0" smtClean="0">
                <a:solidFill>
                  <a:srgbClr val="006600"/>
                </a:solidFill>
                <a:latin typeface="Times New Roman" pitchFamily="18" charset="0"/>
                <a:cs typeface="Times New Roman" pitchFamily="18" charset="0"/>
              </a:rPr>
              <a:t>rmitage &amp; Brooke Cassell</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75525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Carbon Calculations</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460708"/>
            <a:ext cx="8229600" cy="5390365"/>
          </a:xfrm>
        </p:spPr>
        <p:txBody>
          <a:bodyPr>
            <a:normAutofit/>
          </a:bodyPr>
          <a:lstStyle/>
          <a:p>
            <a:pPr marL="0" indent="0">
              <a:buNone/>
            </a:pPr>
            <a:r>
              <a:rPr lang="en-US" dirty="0" smtClean="0">
                <a:latin typeface="Times New Roman" pitchFamily="18" charset="0"/>
                <a:cs typeface="Times New Roman" pitchFamily="18" charset="0"/>
              </a:rPr>
              <a:t>Landscape Management System (LMS)</a:t>
            </a:r>
          </a:p>
          <a:p>
            <a:r>
              <a:rPr lang="en-US" dirty="0" smtClean="0">
                <a:latin typeface="Times New Roman" pitchFamily="18" charset="0"/>
                <a:cs typeface="Times New Roman" pitchFamily="18" charset="0"/>
              </a:rPr>
              <a:t>Developed by University of Washington</a:t>
            </a:r>
          </a:p>
          <a:p>
            <a:r>
              <a:rPr lang="en-US" dirty="0" smtClean="0">
                <a:latin typeface="Times New Roman" pitchFamily="18" charset="0"/>
                <a:cs typeface="Times New Roman" pitchFamily="18" charset="0"/>
              </a:rPr>
              <a:t>Simulates forest growth under forest management prescriptions</a:t>
            </a:r>
          </a:p>
          <a:p>
            <a:pPr marL="0" indent="0">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7" name="Picture 6" descr="Screen shot 2013-03-10 at 6.29.3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70970"/>
            <a:ext cx="9144000" cy="3787030"/>
          </a:xfrm>
          <a:prstGeom prst="rect">
            <a:avLst/>
          </a:prstGeom>
        </p:spPr>
      </p:pic>
    </p:spTree>
    <p:extLst>
      <p:ext uri="{BB962C8B-B14F-4D97-AF65-F5344CB8AC3E}">
        <p14:creationId xmlns:p14="http://schemas.microsoft.com/office/powerpoint/2010/main" val="1117336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Carbon Calculations</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70143"/>
            <a:ext cx="8229600" cy="5390365"/>
          </a:xfrm>
        </p:spPr>
        <p:txBody>
          <a:bodyPr>
            <a:normAutofit/>
          </a:bodyPr>
          <a:lstStyle/>
          <a:p>
            <a:pPr marL="0" indent="0">
              <a:buNone/>
            </a:pPr>
            <a:r>
              <a:rPr lang="en-US" dirty="0" smtClean="0">
                <a:latin typeface="Times New Roman" pitchFamily="18" charset="0"/>
                <a:cs typeface="Times New Roman" pitchFamily="18" charset="0"/>
              </a:rPr>
              <a:t>Landscape Management System (LMS)</a:t>
            </a:r>
          </a:p>
          <a:p>
            <a:pPr marL="0" indent="0">
              <a:buNone/>
            </a:pPr>
            <a:endParaRPr lang="en-US" dirty="0" smtClean="0"/>
          </a:p>
          <a:p>
            <a:pPr marL="0" indent="0">
              <a:buNone/>
            </a:pPr>
            <a:endParaRPr lang="en-US" dirty="0" smtClean="0"/>
          </a:p>
        </p:txBody>
      </p:sp>
      <p:pic>
        <p:nvPicPr>
          <p:cNvPr id="4"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8779" t="6707" r="7820" b="6882"/>
          <a:stretch/>
        </p:blipFill>
        <p:spPr>
          <a:xfrm>
            <a:off x="3167698" y="2075600"/>
            <a:ext cx="5859839" cy="4615892"/>
          </a:xfrm>
          <a:prstGeom prst="rect">
            <a:avLst/>
          </a:prstGeom>
        </p:spPr>
      </p:pic>
      <p:sp>
        <p:nvSpPr>
          <p:cNvPr id="6" name="TextBox 5"/>
          <p:cNvSpPr txBox="1"/>
          <p:nvPr/>
        </p:nvSpPr>
        <p:spPr>
          <a:xfrm>
            <a:off x="234121" y="1726741"/>
            <a:ext cx="2933577" cy="2862323"/>
          </a:xfrm>
          <a:prstGeom prst="rect">
            <a:avLst/>
          </a:prstGeom>
          <a:noFill/>
        </p:spPr>
        <p:txBody>
          <a:bodyPr wrap="square" rtlCol="0">
            <a:spAutoFit/>
          </a:bodyPr>
          <a:lstStyle/>
          <a:p>
            <a:endParaRPr lang="en-US" dirty="0">
              <a:latin typeface="Times New Roman" pitchFamily="18" charset="0"/>
              <a:cs typeface="Times New Roman" pitchFamily="18" charset="0"/>
            </a:endParaRPr>
          </a:p>
          <a:p>
            <a:pPr marL="285750" indent="-285750">
              <a:buFont typeface="Arial"/>
              <a:buChar char="•"/>
            </a:pPr>
            <a:r>
              <a:rPr lang="en-US" dirty="0" smtClean="0">
                <a:latin typeface="Times New Roman" pitchFamily="18" charset="0"/>
                <a:cs typeface="Times New Roman" pitchFamily="18" charset="0"/>
              </a:rPr>
              <a:t>10% Random Sample</a:t>
            </a:r>
          </a:p>
          <a:p>
            <a:pPr marL="285750" indent="-285750"/>
            <a:r>
              <a:rPr lang="en-US" dirty="0" smtClean="0">
                <a:latin typeface="Times New Roman" pitchFamily="18" charset="0"/>
                <a:cs typeface="Times New Roman" pitchFamily="18" charset="0"/>
              </a:rPr>
              <a:t>	(41 stands out of 411)</a:t>
            </a:r>
          </a:p>
          <a:p>
            <a:pPr marL="285750" lvl="1" indent="-285750">
              <a:buFont typeface="Arial"/>
              <a:buChar char="•"/>
            </a:pPr>
            <a:endParaRPr lang="en-US" dirty="0" smtClean="0">
              <a:latin typeface="Times New Roman" pitchFamily="18" charset="0"/>
              <a:cs typeface="Times New Roman" pitchFamily="18" charset="0"/>
            </a:endParaRPr>
          </a:p>
          <a:p>
            <a:pPr marL="285750" lvl="1" indent="-285750">
              <a:buFont typeface="Arial"/>
              <a:buChar char="•"/>
            </a:pP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38647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Carbon Calculations</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70143"/>
            <a:ext cx="8229600" cy="5390365"/>
          </a:xfrm>
        </p:spPr>
        <p:txBody>
          <a:bodyPr>
            <a:normAutofit/>
          </a:bodyPr>
          <a:lstStyle/>
          <a:p>
            <a:pPr marL="0" indent="0">
              <a:buNone/>
            </a:pPr>
            <a:r>
              <a:rPr lang="en-US" dirty="0" smtClean="0">
                <a:latin typeface="Times New Roman" pitchFamily="18" charset="0"/>
                <a:cs typeface="Times New Roman" pitchFamily="18" charset="0"/>
              </a:rPr>
              <a:t>Landscape Management System (LMS)</a:t>
            </a:r>
          </a:p>
          <a:p>
            <a:pPr marL="0" indent="0">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pic>
        <p:nvPicPr>
          <p:cNvPr id="4"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8779" t="6707" r="7820" b="6882"/>
          <a:stretch/>
        </p:blipFill>
        <p:spPr>
          <a:xfrm>
            <a:off x="3167698" y="2075600"/>
            <a:ext cx="5859839" cy="4615892"/>
          </a:xfrm>
          <a:prstGeom prst="rect">
            <a:avLst/>
          </a:prstGeom>
        </p:spPr>
      </p:pic>
      <p:sp>
        <p:nvSpPr>
          <p:cNvPr id="8" name="TextBox 7"/>
          <p:cNvSpPr txBox="1"/>
          <p:nvPr/>
        </p:nvSpPr>
        <p:spPr>
          <a:xfrm>
            <a:off x="234121" y="1726741"/>
            <a:ext cx="2933577" cy="4247317"/>
          </a:xfrm>
          <a:prstGeom prst="rect">
            <a:avLst/>
          </a:prstGeom>
          <a:noFill/>
        </p:spPr>
        <p:txBody>
          <a:bodyPr wrap="square" rtlCol="0">
            <a:spAutoFit/>
          </a:bodyPr>
          <a:lstStyle/>
          <a:p>
            <a:endParaRPr lang="en-US" dirty="0">
              <a:latin typeface="Times New Roman" pitchFamily="18" charset="0"/>
              <a:cs typeface="Times New Roman" pitchFamily="18" charset="0"/>
            </a:endParaRPr>
          </a:p>
          <a:p>
            <a:pPr marL="285750" indent="-285750">
              <a:buFont typeface="Arial"/>
              <a:buChar char="•"/>
            </a:pPr>
            <a:r>
              <a:rPr lang="en-US" dirty="0" smtClean="0">
                <a:latin typeface="Times New Roman" pitchFamily="18" charset="0"/>
                <a:cs typeface="Times New Roman" pitchFamily="18" charset="0"/>
              </a:rPr>
              <a:t>10% Random Sample</a:t>
            </a:r>
          </a:p>
          <a:p>
            <a:pPr marL="285750" indent="-285750"/>
            <a:r>
              <a:rPr lang="en-US" dirty="0" smtClean="0">
                <a:latin typeface="Times New Roman" pitchFamily="18" charset="0"/>
                <a:cs typeface="Times New Roman" pitchFamily="18" charset="0"/>
              </a:rPr>
              <a:t>	(41 stands out of 411)</a:t>
            </a:r>
          </a:p>
          <a:p>
            <a:endParaRPr lang="en-US" dirty="0" smtClean="0">
              <a:latin typeface="Times New Roman" pitchFamily="18" charset="0"/>
              <a:cs typeface="Times New Roman" pitchFamily="18" charset="0"/>
            </a:endParaRPr>
          </a:p>
          <a:p>
            <a:pPr marL="285750" lvl="1" indent="-285750">
              <a:buFont typeface="Arial"/>
              <a:buChar char="•"/>
            </a:pPr>
            <a:r>
              <a:rPr lang="en-US" dirty="0">
                <a:latin typeface="Times New Roman" pitchFamily="18" charset="0"/>
                <a:cs typeface="Times New Roman" pitchFamily="18" charset="0"/>
              </a:rPr>
              <a:t>Ran many types of simulations and settled on three realistic </a:t>
            </a:r>
            <a:r>
              <a:rPr lang="en-US" dirty="0" smtClean="0">
                <a:latin typeface="Times New Roman" pitchFamily="18" charset="0"/>
                <a:cs typeface="Times New Roman" pitchFamily="18" charset="0"/>
              </a:rPr>
              <a:t>possibilities</a:t>
            </a:r>
          </a:p>
          <a:p>
            <a:pPr marL="0" lvl="1"/>
            <a:endParaRPr lang="en-US" dirty="0" smtClean="0">
              <a:latin typeface="Times New Roman" pitchFamily="18" charset="0"/>
              <a:cs typeface="Times New Roman" pitchFamily="18" charset="0"/>
            </a:endParaRPr>
          </a:p>
          <a:p>
            <a:pPr marL="285750" lvl="1" indent="-285750">
              <a:buFont typeface="Arial"/>
              <a:buChar char="•"/>
            </a:pPr>
            <a:endParaRPr lang="en-US" dirty="0" smtClean="0">
              <a:latin typeface="Times New Roman" pitchFamily="18" charset="0"/>
              <a:cs typeface="Times New Roman" pitchFamily="18" charset="0"/>
            </a:endParaRPr>
          </a:p>
          <a:p>
            <a:pPr marL="285750" lvl="1" indent="-285750">
              <a:buFont typeface="Arial"/>
              <a:buChar char="•"/>
            </a:pP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72114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Carbon Calculations</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70143"/>
            <a:ext cx="8229600" cy="5390365"/>
          </a:xfrm>
        </p:spPr>
        <p:txBody>
          <a:bodyPr>
            <a:normAutofit/>
          </a:bodyPr>
          <a:lstStyle/>
          <a:p>
            <a:pPr marL="0" indent="0">
              <a:buNone/>
            </a:pPr>
            <a:r>
              <a:rPr lang="en-US" dirty="0" smtClean="0">
                <a:latin typeface="Times New Roman" pitchFamily="18" charset="0"/>
                <a:cs typeface="Times New Roman" pitchFamily="18" charset="0"/>
              </a:rPr>
              <a:t>Landscape Management System (LMS)</a:t>
            </a:r>
          </a:p>
          <a:p>
            <a:pPr marL="0" indent="0">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pic>
        <p:nvPicPr>
          <p:cNvPr id="4"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8779" t="6707" r="7820" b="6882"/>
          <a:stretch/>
        </p:blipFill>
        <p:spPr>
          <a:xfrm>
            <a:off x="3167698" y="2075600"/>
            <a:ext cx="5859839" cy="4615892"/>
          </a:xfrm>
          <a:prstGeom prst="rect">
            <a:avLst/>
          </a:prstGeom>
        </p:spPr>
      </p:pic>
      <p:sp>
        <p:nvSpPr>
          <p:cNvPr id="7" name="TextBox 6"/>
          <p:cNvSpPr txBox="1"/>
          <p:nvPr/>
        </p:nvSpPr>
        <p:spPr>
          <a:xfrm>
            <a:off x="234121" y="1726741"/>
            <a:ext cx="2933577" cy="5029200"/>
          </a:xfrm>
          <a:prstGeom prst="rect">
            <a:avLst/>
          </a:prstGeom>
          <a:noFill/>
        </p:spPr>
        <p:txBody>
          <a:bodyPr wrap="square" rtlCol="0">
            <a:spAutoFit/>
          </a:bodyPr>
          <a:lstStyle/>
          <a:p>
            <a:endParaRPr lang="en-US" dirty="0">
              <a:latin typeface="Times New Roman" pitchFamily="18" charset="0"/>
              <a:cs typeface="Times New Roman" pitchFamily="18" charset="0"/>
            </a:endParaRPr>
          </a:p>
          <a:p>
            <a:pPr marL="285750" indent="-285750">
              <a:buFont typeface="Arial"/>
              <a:buChar char="•"/>
            </a:pPr>
            <a:r>
              <a:rPr lang="en-US" dirty="0" smtClean="0">
                <a:latin typeface="Times New Roman" pitchFamily="18" charset="0"/>
                <a:cs typeface="Times New Roman" pitchFamily="18" charset="0"/>
              </a:rPr>
              <a:t>10% Random Sample</a:t>
            </a:r>
          </a:p>
          <a:p>
            <a:pPr marL="285750" indent="-285750"/>
            <a:r>
              <a:rPr lang="en-US" dirty="0" smtClean="0">
                <a:latin typeface="Times New Roman" pitchFamily="18" charset="0"/>
                <a:cs typeface="Times New Roman" pitchFamily="18" charset="0"/>
              </a:rPr>
              <a:t>	(41 stands out of 411)</a:t>
            </a:r>
          </a:p>
          <a:p>
            <a:endParaRPr lang="en-US" dirty="0" smtClean="0">
              <a:latin typeface="Times New Roman" pitchFamily="18" charset="0"/>
              <a:cs typeface="Times New Roman" pitchFamily="18" charset="0"/>
            </a:endParaRPr>
          </a:p>
          <a:p>
            <a:pPr marL="285750" lvl="1" indent="-285750">
              <a:buFont typeface="Arial"/>
              <a:buChar char="•"/>
            </a:pPr>
            <a:r>
              <a:rPr lang="en-US" dirty="0">
                <a:latin typeface="Times New Roman" pitchFamily="18" charset="0"/>
                <a:cs typeface="Times New Roman" pitchFamily="18" charset="0"/>
              </a:rPr>
              <a:t>Ran many types of simulations and settled on three realistic </a:t>
            </a:r>
            <a:r>
              <a:rPr lang="en-US" dirty="0" smtClean="0">
                <a:latin typeface="Times New Roman" pitchFamily="18" charset="0"/>
                <a:cs typeface="Times New Roman" pitchFamily="18" charset="0"/>
              </a:rPr>
              <a:t>possibilities</a:t>
            </a:r>
          </a:p>
          <a:p>
            <a:pPr marL="0" lvl="1"/>
            <a:endParaRPr lang="en-US" dirty="0" smtClean="0">
              <a:latin typeface="Times New Roman" pitchFamily="18" charset="0"/>
              <a:cs typeface="Times New Roman" pitchFamily="18" charset="0"/>
            </a:endParaRPr>
          </a:p>
          <a:p>
            <a:pPr marL="285750" lvl="1" indent="-285750">
              <a:buFont typeface="Arial"/>
              <a:buChar char="•"/>
            </a:pPr>
            <a:r>
              <a:rPr lang="en-US" dirty="0">
                <a:latin typeface="Times New Roman" pitchFamily="18" charset="0"/>
                <a:cs typeface="Times New Roman" pitchFamily="18" charset="0"/>
              </a:rPr>
              <a:t>Projected forest growth for 30 years, which should prevent too much error from the </a:t>
            </a:r>
            <a:r>
              <a:rPr lang="en-US" dirty="0" smtClean="0">
                <a:latin typeface="Times New Roman" pitchFamily="18" charset="0"/>
                <a:cs typeface="Times New Roman" pitchFamily="18" charset="0"/>
              </a:rPr>
              <a:t>model</a:t>
            </a:r>
          </a:p>
          <a:p>
            <a:pPr marL="285750" lvl="1" indent="-285750">
              <a:buFont typeface="Arial"/>
              <a:buChar char="•"/>
            </a:pPr>
            <a:endParaRPr lang="en-US" dirty="0" smtClean="0">
              <a:latin typeface="Times New Roman" pitchFamily="18" charset="0"/>
              <a:cs typeface="Times New Roman" pitchFamily="18" charset="0"/>
            </a:endParaRPr>
          </a:p>
          <a:p>
            <a:pPr marL="285750" lvl="1" indent="-285750">
              <a:buFont typeface="Arial"/>
              <a:buChar char="•"/>
            </a:pPr>
            <a:endParaRPr lang="en-US" dirty="0" smtClean="0">
              <a:latin typeface="Times New Roman" pitchFamily="18" charset="0"/>
              <a:cs typeface="Times New Roman" pitchFamily="18" charset="0"/>
            </a:endParaRPr>
          </a:p>
          <a:p>
            <a:pPr marL="285750" lvl="1" indent="-285750">
              <a:buFont typeface="Arial"/>
              <a:buChar char="•"/>
            </a:pP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88990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Carbon Calculations</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70143"/>
            <a:ext cx="8229600" cy="5390365"/>
          </a:xfrm>
        </p:spPr>
        <p:txBody>
          <a:bodyPr>
            <a:normAutofit/>
          </a:bodyPr>
          <a:lstStyle/>
          <a:p>
            <a:pPr marL="0" indent="0">
              <a:buNone/>
            </a:pPr>
            <a:r>
              <a:rPr lang="en-US" dirty="0" smtClean="0">
                <a:latin typeface="Times New Roman" pitchFamily="18" charset="0"/>
                <a:cs typeface="Times New Roman" pitchFamily="18" charset="0"/>
              </a:rPr>
              <a:t>Landscape Management System (LMS)</a:t>
            </a:r>
          </a:p>
          <a:p>
            <a:pPr marL="0" indent="0">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pic>
        <p:nvPicPr>
          <p:cNvPr id="4"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8779" t="6707" r="7820" b="6882"/>
          <a:stretch/>
        </p:blipFill>
        <p:spPr>
          <a:xfrm>
            <a:off x="3167698" y="2075600"/>
            <a:ext cx="5859839" cy="4615892"/>
          </a:xfrm>
          <a:prstGeom prst="rect">
            <a:avLst/>
          </a:prstGeom>
        </p:spPr>
      </p:pic>
      <p:sp>
        <p:nvSpPr>
          <p:cNvPr id="7" name="TextBox 6"/>
          <p:cNvSpPr txBox="1"/>
          <p:nvPr/>
        </p:nvSpPr>
        <p:spPr>
          <a:xfrm>
            <a:off x="234121" y="1726741"/>
            <a:ext cx="2933577" cy="5029200"/>
          </a:xfrm>
          <a:prstGeom prst="rect">
            <a:avLst/>
          </a:prstGeom>
          <a:noFill/>
        </p:spPr>
        <p:txBody>
          <a:bodyPr wrap="square" rtlCol="0">
            <a:spAutoFit/>
          </a:bodyPr>
          <a:lstStyle/>
          <a:p>
            <a:endParaRPr lang="en-US" dirty="0">
              <a:latin typeface="Times New Roman" pitchFamily="18" charset="0"/>
              <a:cs typeface="Times New Roman" pitchFamily="18" charset="0"/>
            </a:endParaRPr>
          </a:p>
          <a:p>
            <a:pPr marL="285750" indent="-285750">
              <a:buFont typeface="Arial"/>
              <a:buChar char="•"/>
            </a:pPr>
            <a:r>
              <a:rPr lang="en-US" dirty="0" smtClean="0">
                <a:latin typeface="Times New Roman" pitchFamily="18" charset="0"/>
                <a:cs typeface="Times New Roman" pitchFamily="18" charset="0"/>
              </a:rPr>
              <a:t>10% Random Sample</a:t>
            </a:r>
          </a:p>
          <a:p>
            <a:pPr marL="285750" indent="-285750"/>
            <a:r>
              <a:rPr lang="en-US" dirty="0" smtClean="0">
                <a:latin typeface="Times New Roman" pitchFamily="18" charset="0"/>
                <a:cs typeface="Times New Roman" pitchFamily="18" charset="0"/>
              </a:rPr>
              <a:t>	(41 stands out of 411)</a:t>
            </a:r>
          </a:p>
          <a:p>
            <a:endParaRPr lang="en-US" dirty="0" smtClean="0">
              <a:latin typeface="Times New Roman" pitchFamily="18" charset="0"/>
              <a:cs typeface="Times New Roman" pitchFamily="18" charset="0"/>
            </a:endParaRPr>
          </a:p>
          <a:p>
            <a:pPr marL="285750" lvl="1" indent="-285750">
              <a:buFont typeface="Arial"/>
              <a:buChar char="•"/>
            </a:pPr>
            <a:r>
              <a:rPr lang="en-US" dirty="0">
                <a:latin typeface="Times New Roman" pitchFamily="18" charset="0"/>
                <a:cs typeface="Times New Roman" pitchFamily="18" charset="0"/>
              </a:rPr>
              <a:t>Ran many types of simulations and settled on three realistic </a:t>
            </a:r>
            <a:r>
              <a:rPr lang="en-US" dirty="0" smtClean="0">
                <a:latin typeface="Times New Roman" pitchFamily="18" charset="0"/>
                <a:cs typeface="Times New Roman" pitchFamily="18" charset="0"/>
              </a:rPr>
              <a:t>possibilities</a:t>
            </a:r>
          </a:p>
          <a:p>
            <a:pPr marL="0" lvl="1"/>
            <a:endParaRPr lang="en-US" dirty="0" smtClean="0">
              <a:latin typeface="Times New Roman" pitchFamily="18" charset="0"/>
              <a:cs typeface="Times New Roman" pitchFamily="18" charset="0"/>
            </a:endParaRPr>
          </a:p>
          <a:p>
            <a:pPr marL="285750" lvl="1" indent="-285750">
              <a:buFont typeface="Arial"/>
              <a:buChar char="•"/>
            </a:pPr>
            <a:r>
              <a:rPr lang="en-US" dirty="0">
                <a:latin typeface="Times New Roman" pitchFamily="18" charset="0"/>
                <a:cs typeface="Times New Roman" pitchFamily="18" charset="0"/>
              </a:rPr>
              <a:t>Projected forest growth for 30 years, which should prevent too much error from the </a:t>
            </a:r>
            <a:r>
              <a:rPr lang="en-US" dirty="0" smtClean="0">
                <a:latin typeface="Times New Roman" pitchFamily="18" charset="0"/>
                <a:cs typeface="Times New Roman" pitchFamily="18" charset="0"/>
              </a:rPr>
              <a:t>model</a:t>
            </a:r>
          </a:p>
          <a:p>
            <a:pPr marL="285750" lvl="1" indent="-285750">
              <a:buFont typeface="Arial"/>
              <a:buChar char="•"/>
            </a:pPr>
            <a:endParaRPr lang="en-US" dirty="0">
              <a:latin typeface="Times New Roman" pitchFamily="18" charset="0"/>
              <a:cs typeface="Times New Roman" pitchFamily="18" charset="0"/>
            </a:endParaRPr>
          </a:p>
          <a:p>
            <a:pPr marL="285750" lvl="1" indent="-285750">
              <a:buFont typeface="Arial"/>
              <a:buChar char="•"/>
            </a:pPr>
            <a:r>
              <a:rPr lang="en-US" dirty="0" smtClean="0">
                <a:latin typeface="Times New Roman" pitchFamily="18" charset="0"/>
                <a:cs typeface="Times New Roman" pitchFamily="18" charset="0"/>
              </a:rPr>
              <a:t>Multiply by 10 for total unit carbon</a:t>
            </a:r>
          </a:p>
          <a:p>
            <a:pPr marL="285750" lvl="1" indent="-285750">
              <a:buFont typeface="Arial"/>
              <a:buChar char="•"/>
            </a:pPr>
            <a:endParaRPr lang="en-US" dirty="0">
              <a:latin typeface="Times New Roman" pitchFamily="18" charset="0"/>
              <a:cs typeface="Times New Roman" pitchFamily="18" charset="0"/>
            </a:endParaRPr>
          </a:p>
          <a:p>
            <a:pPr marL="285750" lvl="1" indent="-285750">
              <a:buFont typeface="Arial"/>
              <a:buChar char="•"/>
            </a:pP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0514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Carbon Calculations</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00200"/>
            <a:ext cx="8229600" cy="4825857"/>
          </a:xfrm>
        </p:spPr>
        <p:txBody>
          <a:bodyPr>
            <a:normAutofit/>
          </a:bodyPr>
          <a:lstStyle/>
          <a:p>
            <a:pPr marL="0" indent="0">
              <a:buNone/>
            </a:pPr>
            <a:r>
              <a:rPr lang="en-US" dirty="0" smtClean="0">
                <a:latin typeface="Times New Roman" pitchFamily="18" charset="0"/>
                <a:cs typeface="Times New Roman" pitchFamily="18" charset="0"/>
              </a:rPr>
              <a:t>Excel-based Carbon Calculator</a:t>
            </a:r>
          </a:p>
          <a:p>
            <a:r>
              <a:rPr lang="en-US" sz="2000" dirty="0" smtClean="0">
                <a:latin typeface="Times New Roman" pitchFamily="18" charset="0"/>
                <a:cs typeface="Times New Roman" pitchFamily="18" charset="0"/>
              </a:rPr>
              <a:t>(</a:t>
            </a:r>
            <a:r>
              <a:rPr lang="en-US" sz="2000" dirty="0">
                <a:solidFill>
                  <a:srgbClr val="000000"/>
                </a:solidFill>
                <a:latin typeface="Times New Roman" pitchFamily="18" charset="0"/>
                <a:ea typeface="Lucida Grande"/>
                <a:cs typeface="Times New Roman" pitchFamily="18" charset="0"/>
              </a:rPr>
              <a:t>Browne, J.E.  </a:t>
            </a:r>
            <a:r>
              <a:rPr lang="en-US" sz="2000" dirty="0" smtClean="0">
                <a:solidFill>
                  <a:srgbClr val="000000"/>
                </a:solidFill>
                <a:latin typeface="Times New Roman" pitchFamily="18" charset="0"/>
                <a:ea typeface="Lucida Grande"/>
                <a:cs typeface="Times New Roman" pitchFamily="18" charset="0"/>
              </a:rPr>
              <a:t>1962)</a:t>
            </a:r>
          </a:p>
          <a:p>
            <a:r>
              <a:rPr lang="en-US" sz="2000" dirty="0" smtClean="0">
                <a:latin typeface="Times New Roman" pitchFamily="18" charset="0"/>
                <a:cs typeface="Times New Roman" pitchFamily="18" charset="0"/>
              </a:rPr>
              <a:t>(</a:t>
            </a:r>
            <a:r>
              <a:rPr lang="en-US" sz="2000" dirty="0">
                <a:solidFill>
                  <a:srgbClr val="000000"/>
                </a:solidFill>
                <a:latin typeface="Times New Roman" pitchFamily="18" charset="0"/>
                <a:ea typeface="Lucida Grande"/>
                <a:cs typeface="Times New Roman" pitchFamily="18" charset="0"/>
              </a:rPr>
              <a:t>U.S. Forest Products </a:t>
            </a:r>
            <a:r>
              <a:rPr lang="en-US" sz="2000" dirty="0" smtClean="0">
                <a:solidFill>
                  <a:srgbClr val="000000"/>
                </a:solidFill>
                <a:latin typeface="Times New Roman" pitchFamily="18" charset="0"/>
                <a:ea typeface="Lucida Grande"/>
                <a:cs typeface="Times New Roman" pitchFamily="18" charset="0"/>
              </a:rPr>
              <a:t>Laboratory, 1974)</a:t>
            </a:r>
          </a:p>
          <a:p>
            <a:r>
              <a:rPr lang="en-US" sz="2000" dirty="0" smtClean="0">
                <a:solidFill>
                  <a:srgbClr val="000000"/>
                </a:solidFill>
                <a:latin typeface="Times New Roman" pitchFamily="18" charset="0"/>
                <a:ea typeface="Lucida Grande"/>
                <a:cs typeface="Times New Roman" pitchFamily="18" charset="0"/>
              </a:rPr>
              <a:t>(</a:t>
            </a:r>
            <a:r>
              <a:rPr lang="en-US" sz="2000" dirty="0" err="1" smtClean="0">
                <a:solidFill>
                  <a:srgbClr val="000000"/>
                </a:solidFill>
                <a:latin typeface="Times New Roman" pitchFamily="18" charset="0"/>
                <a:ea typeface="Lucida Grande"/>
                <a:cs typeface="Times New Roman" pitchFamily="18" charset="0"/>
              </a:rPr>
              <a:t>Gholz</a:t>
            </a:r>
            <a:r>
              <a:rPr lang="en-US" sz="2000" dirty="0">
                <a:solidFill>
                  <a:srgbClr val="000000"/>
                </a:solidFill>
                <a:latin typeface="Times New Roman" pitchFamily="18" charset="0"/>
                <a:ea typeface="Lucida Grande"/>
                <a:cs typeface="Times New Roman" pitchFamily="18" charset="0"/>
              </a:rPr>
              <a:t>, H.L. et al</a:t>
            </a:r>
            <a:r>
              <a:rPr lang="en-US" sz="2000" dirty="0" smtClean="0">
                <a:solidFill>
                  <a:srgbClr val="000000"/>
                </a:solidFill>
                <a:latin typeface="Times New Roman" pitchFamily="18" charset="0"/>
                <a:ea typeface="Lucida Grande"/>
                <a:cs typeface="Times New Roman" pitchFamily="18" charset="0"/>
              </a:rPr>
              <a:t>., 1979)</a:t>
            </a:r>
          </a:p>
          <a:p>
            <a:endParaRPr lang="en-US" sz="2000"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Carbon computed for trees only</a:t>
            </a:r>
          </a:p>
          <a:p>
            <a:r>
              <a:rPr lang="en-US" dirty="0">
                <a:latin typeface="Times New Roman" pitchFamily="18" charset="0"/>
                <a:cs typeface="Times New Roman" pitchFamily="18" charset="0"/>
              </a:rPr>
              <a:t>Stems</a:t>
            </a:r>
          </a:p>
          <a:p>
            <a:r>
              <a:rPr lang="en-US" dirty="0">
                <a:latin typeface="Times New Roman" pitchFamily="18" charset="0"/>
                <a:cs typeface="Times New Roman" pitchFamily="18" charset="0"/>
              </a:rPr>
              <a:t>Roots</a:t>
            </a:r>
          </a:p>
          <a:p>
            <a:r>
              <a:rPr lang="en-US" dirty="0">
                <a:latin typeface="Times New Roman" pitchFamily="18" charset="0"/>
                <a:cs typeface="Times New Roman" pitchFamily="18" charset="0"/>
              </a:rPr>
              <a:t>Branches</a:t>
            </a:r>
          </a:p>
          <a:p>
            <a:r>
              <a:rPr lang="en-US" dirty="0">
                <a:latin typeface="Times New Roman" pitchFamily="18" charset="0"/>
                <a:cs typeface="Times New Roman" pitchFamily="18" charset="0"/>
              </a:rPr>
              <a:t>Foliage</a:t>
            </a:r>
          </a:p>
          <a:p>
            <a:pPr marL="0" indent="0">
              <a:buNone/>
            </a:pPr>
            <a:r>
              <a:rPr lang="en-US" dirty="0" smtClean="0">
                <a:latin typeface="Times New Roman" pitchFamily="18" charset="0"/>
                <a:cs typeface="Times New Roman" pitchFamily="18" charset="0"/>
              </a:rPr>
              <a:t>Not including soil or understory vegetation</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54762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6600"/>
                </a:solidFill>
                <a:latin typeface="Times New Roman" pitchFamily="18" charset="0"/>
                <a:cs typeface="Times New Roman" pitchFamily="18" charset="0"/>
              </a:rPr>
              <a:t>To get our baseline carbon...</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3928376" cy="4114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1"/>
            </a:solidFill>
          </a:ln>
        </p:spPr>
        <p:txBody>
          <a:bodyPr>
            <a:normAutofit/>
          </a:bodyPr>
          <a:lstStyle/>
          <a:p>
            <a:pPr marL="0" indent="0">
              <a:buNone/>
            </a:pPr>
            <a:r>
              <a:rPr lang="en-US" sz="3200" u="sng" dirty="0" smtClean="0">
                <a:latin typeface="Times New Roman" pitchFamily="18" charset="0"/>
                <a:cs typeface="Times New Roman" pitchFamily="18" charset="0"/>
              </a:rPr>
              <a:t>ACTUAL DATA:</a:t>
            </a:r>
          </a:p>
          <a:p>
            <a:r>
              <a:rPr lang="en-US" sz="2800" dirty="0" smtClean="0">
                <a:latin typeface="Times New Roman" pitchFamily="18" charset="0"/>
                <a:cs typeface="Times New Roman" pitchFamily="18" charset="0"/>
              </a:rPr>
              <a:t>411 plots</a:t>
            </a:r>
          </a:p>
          <a:p>
            <a:r>
              <a:rPr lang="en-US" sz="2800" dirty="0" smtClean="0">
                <a:latin typeface="Times New Roman" pitchFamily="18" charset="0"/>
                <a:cs typeface="Times New Roman" pitchFamily="18" charset="0"/>
              </a:rPr>
              <a:t>18,862.79 acres</a:t>
            </a:r>
          </a:p>
          <a:p>
            <a:pPr marL="0"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2004 </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277.77 acres clear cut (1.5%)</a:t>
            </a:r>
          </a:p>
          <a:p>
            <a:r>
              <a:rPr lang="en-US" sz="2800" dirty="0" smtClean="0">
                <a:latin typeface="Times New Roman" pitchFamily="18" charset="0"/>
                <a:cs typeface="Times New Roman" pitchFamily="18" charset="0"/>
              </a:rPr>
              <a:t>2009 ~ 270 acres clear cut (1.4%)</a:t>
            </a:r>
            <a:endParaRPr lang="en-US" sz="2800" dirty="0">
              <a:latin typeface="Times New Roman" pitchFamily="18" charset="0"/>
              <a:cs typeface="Times New Roman" pitchFamily="18" charset="0"/>
            </a:endParaRPr>
          </a:p>
        </p:txBody>
      </p:sp>
      <p:sp>
        <p:nvSpPr>
          <p:cNvPr id="4" name="Content Placeholder 2"/>
          <p:cNvSpPr txBox="1">
            <a:spLocks/>
          </p:cNvSpPr>
          <p:nvPr/>
        </p:nvSpPr>
        <p:spPr>
          <a:xfrm>
            <a:off x="4759470" y="1595380"/>
            <a:ext cx="3927330" cy="41196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smtClean="0">
                <a:latin typeface="Times New Roman" pitchFamily="18" charset="0"/>
                <a:cs typeface="Times New Roman" pitchFamily="18" charset="0"/>
              </a:rPr>
              <a:t>SIMULATED DATA:</a:t>
            </a:r>
          </a:p>
          <a:p>
            <a:r>
              <a:rPr lang="en-US" sz="2800" dirty="0" smtClean="0">
                <a:latin typeface="Times New Roman" pitchFamily="18" charset="0"/>
                <a:cs typeface="Times New Roman" pitchFamily="18" charset="0"/>
              </a:rPr>
              <a:t>41 plots (10%)</a:t>
            </a:r>
          </a:p>
          <a:p>
            <a:r>
              <a:rPr lang="en-US" sz="2800" dirty="0" smtClean="0">
                <a:latin typeface="Times New Roman" pitchFamily="18" charset="0"/>
                <a:cs typeface="Times New Roman" pitchFamily="18" charset="0"/>
              </a:rPr>
              <a:t>1,922 acres (10.2%)</a:t>
            </a:r>
          </a:p>
          <a:p>
            <a:pPr marL="0"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2004 ~ 29.12 acres clear cut (1.5%)</a:t>
            </a:r>
          </a:p>
          <a:p>
            <a:r>
              <a:rPr lang="en-US" sz="2800" dirty="0" smtClean="0">
                <a:latin typeface="Times New Roman" pitchFamily="18" charset="0"/>
                <a:cs typeface="Times New Roman" pitchFamily="18" charset="0"/>
              </a:rPr>
              <a:t>2009 ~ 27.41 acres clear cut (1.4%)</a:t>
            </a:r>
            <a:endParaRPr lang="en-US" sz="2800" dirty="0">
              <a:latin typeface="Times New Roman" pitchFamily="18" charset="0"/>
              <a:cs typeface="Times New Roman" pitchFamily="18" charset="0"/>
            </a:endParaRPr>
          </a:p>
        </p:txBody>
      </p:sp>
      <p:sp>
        <p:nvSpPr>
          <p:cNvPr id="5" name="Title 1"/>
          <p:cNvSpPr txBox="1">
            <a:spLocks/>
          </p:cNvSpPr>
          <p:nvPr/>
        </p:nvSpPr>
        <p:spPr>
          <a:xfrm>
            <a:off x="457200" y="5715000"/>
            <a:ext cx="8229600" cy="105525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Then we </a:t>
            </a:r>
            <a:r>
              <a:rPr lang="en-US" sz="4400" dirty="0" smtClean="0">
                <a:latin typeface="Times New Roman" pitchFamily="18" charset="0"/>
                <a:ea typeface="+mj-ea"/>
                <a:cs typeface="Times New Roman" pitchFamily="18" charset="0"/>
              </a:rPr>
              <a:t>simulated growth to 2014</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715770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2438400" cy="453752"/>
          </a:xfrm>
        </p:spPr>
        <p:txBody>
          <a:bodyPr/>
          <a:lstStyle/>
          <a:p>
            <a:r>
              <a:rPr lang="en-US" sz="3200" dirty="0" smtClean="0">
                <a:solidFill>
                  <a:srgbClr val="006600"/>
                </a:solidFill>
                <a:latin typeface="Times New Roman" pitchFamily="18" charset="0"/>
                <a:cs typeface="Times New Roman" pitchFamily="18" charset="0"/>
              </a:rPr>
              <a:t>OVERVIEW</a:t>
            </a:r>
            <a:endParaRPr lang="en-US" sz="3200"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2971800" y="1219200"/>
            <a:ext cx="5715000" cy="4876800"/>
          </a:xfrm>
        </p:spPr>
        <p:txBody>
          <a:bodyPr numCol="1"/>
          <a:lstStyle/>
          <a:p>
            <a:pPr marL="514350" indent="-514350">
              <a:lnSpc>
                <a:spcPct val="150000"/>
              </a:lnSpc>
              <a:buClr>
                <a:srgbClr val="006600"/>
              </a:buClr>
              <a:buFont typeface="+mj-lt"/>
              <a:buAutoNum type="arabicPeriod"/>
            </a:pPr>
            <a:r>
              <a:rPr lang="en-US" dirty="0" smtClean="0">
                <a:latin typeface="Times New Roman" pitchFamily="18" charset="0"/>
                <a:cs typeface="Times New Roman" pitchFamily="18" charset="0"/>
              </a:rPr>
              <a:t>Alternatives of Goodman Unit Management</a:t>
            </a:r>
          </a:p>
          <a:p>
            <a:pPr marL="514350" indent="-514350">
              <a:lnSpc>
                <a:spcPct val="150000"/>
              </a:lnSpc>
              <a:buClr>
                <a:srgbClr val="006600"/>
              </a:buClr>
              <a:buFont typeface="+mj-lt"/>
              <a:buAutoNum type="arabicPeriod"/>
            </a:pPr>
            <a:r>
              <a:rPr lang="en-US" dirty="0" smtClean="0">
                <a:latin typeface="Times New Roman" pitchFamily="18" charset="0"/>
                <a:cs typeface="Times New Roman" pitchFamily="18" charset="0"/>
              </a:rPr>
              <a:t>Carbon Calculations</a:t>
            </a:r>
          </a:p>
          <a:p>
            <a:pPr marL="514350" indent="-514350">
              <a:lnSpc>
                <a:spcPct val="150000"/>
              </a:lnSpc>
              <a:buClr>
                <a:srgbClr val="006600"/>
              </a:buClr>
              <a:buFont typeface="+mj-lt"/>
              <a:buAutoNum type="arabicPeriod"/>
            </a:pPr>
            <a:r>
              <a:rPr lang="en-US" dirty="0" smtClean="0">
                <a:latin typeface="Times New Roman" pitchFamily="18" charset="0"/>
                <a:cs typeface="Times New Roman" pitchFamily="18" charset="0"/>
              </a:rPr>
              <a:t>Carbon Certification</a:t>
            </a:r>
          </a:p>
          <a:p>
            <a:pPr marL="514350" indent="-514350">
              <a:lnSpc>
                <a:spcPct val="150000"/>
              </a:lnSpc>
              <a:buClr>
                <a:srgbClr val="006600"/>
              </a:buClr>
              <a:buFont typeface="+mj-lt"/>
              <a:buAutoNum type="arabicPeriod"/>
            </a:pPr>
            <a:r>
              <a:rPr lang="en-US" dirty="0" smtClean="0">
                <a:latin typeface="Times New Roman" pitchFamily="18" charset="0"/>
                <a:cs typeface="Times New Roman" pitchFamily="18" charset="0"/>
              </a:rPr>
              <a:t>Wood Buildings </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US" dirty="0" smtClean="0">
                <a:latin typeface="Times New Roman" pitchFamily="18" charset="0"/>
                <a:cs typeface="Times New Roman" pitchFamily="18" charset="0"/>
              </a:rPr>
              <a:t>Goodman unit area: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~7,700 hectares</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Total Carbon:</a:t>
            </a:r>
          </a:p>
          <a:p>
            <a:r>
              <a:rPr lang="en-US" dirty="0" smtClean="0">
                <a:latin typeface="Times New Roman" pitchFamily="18" charset="0"/>
                <a:cs typeface="Times New Roman" pitchFamily="18" charset="0"/>
              </a:rPr>
              <a:t>1.9 million tonnes of Carbon</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6 million mega grams of CO2 equivalence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01353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Ribbon 5"/>
          <p:cNvSpPr/>
          <p:nvPr/>
        </p:nvSpPr>
        <p:spPr>
          <a:xfrm>
            <a:off x="962428" y="3200400"/>
            <a:ext cx="7264088" cy="3199578"/>
          </a:xfrm>
          <a:prstGeom prst="ribbon">
            <a:avLst>
              <a:gd name="adj1" fmla="val 16667"/>
              <a:gd name="adj2" fmla="val 64499"/>
            </a:avLst>
          </a:prstGeom>
          <a:gradFill>
            <a:gsLst>
              <a:gs pos="0">
                <a:srgbClr val="FFCC00"/>
              </a:gs>
              <a:gs pos="58000">
                <a:srgbClr val="FFFF00"/>
              </a:gs>
              <a:gs pos="100000">
                <a:srgbClr val="FFCC00"/>
              </a:gs>
            </a:gsLst>
            <a:lin ang="5400000" scaled="0"/>
          </a:gradFill>
          <a:ln>
            <a:solidFill>
              <a:schemeClr val="accent3">
                <a:lumMod val="60000"/>
                <a:lumOff val="40000"/>
              </a:schemeClr>
            </a:solidFill>
          </a:ln>
          <a:effectLst>
            <a:outerShdw blurRad="50800" dist="50800" dir="5400000" sx="7000" sy="7000" algn="ctr" rotWithShape="0">
              <a:srgbClr val="000000">
                <a:alpha val="43137"/>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 name="Title 1"/>
          <p:cNvSpPr>
            <a:spLocks noGrp="1"/>
          </p:cNvSpPr>
          <p:nvPr>
            <p:ph type="title"/>
          </p:nvPr>
        </p:nvSpPr>
        <p:spPr>
          <a:xfrm>
            <a:off x="381000" y="457200"/>
            <a:ext cx="8229600" cy="1143000"/>
          </a:xfrm>
        </p:spPr>
        <p:txBody>
          <a:bodyPr>
            <a:normAutofit/>
          </a:bodyPr>
          <a:lstStyle/>
          <a:p>
            <a:r>
              <a:rPr lang="en-US" dirty="0" smtClean="0">
                <a:solidFill>
                  <a:srgbClr val="006600"/>
                </a:solidFill>
                <a:latin typeface="Times New Roman" pitchFamily="18" charset="0"/>
                <a:cs typeface="Times New Roman" pitchFamily="18" charset="0"/>
              </a:rPr>
              <a:t>Where are we now?</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23759"/>
            <a:ext cx="8229600" cy="4525963"/>
          </a:xfrm>
        </p:spPr>
        <p:txBody>
          <a:bodyPr/>
          <a:lstStyle/>
          <a:p>
            <a:r>
              <a:rPr lang="en-US" dirty="0" smtClean="0">
                <a:latin typeface="Times New Roman" pitchFamily="18" charset="0"/>
                <a:cs typeface="Times New Roman" pitchFamily="18" charset="0"/>
              </a:rPr>
              <a:t>2009: </a:t>
            </a:r>
            <a:r>
              <a:rPr lang="en-US" dirty="0">
                <a:latin typeface="Times New Roman" pitchFamily="18" charset="0"/>
                <a:cs typeface="Times New Roman" pitchFamily="18" charset="0"/>
              </a:rPr>
              <a:t>5,355,371 </a:t>
            </a:r>
            <a:r>
              <a:rPr lang="en-US" dirty="0" smtClean="0">
                <a:latin typeface="Times New Roman" pitchFamily="18" charset="0"/>
                <a:cs typeface="Times New Roman" pitchFamily="18" charset="0"/>
              </a:rPr>
              <a:t> metric tons CO</a:t>
            </a:r>
            <a:r>
              <a:rPr lang="en-US" baseline="-25000" dirty="0" smtClean="0">
                <a:latin typeface="Times New Roman" pitchFamily="18" charset="0"/>
                <a:cs typeface="Times New Roman" pitchFamily="18" charset="0"/>
              </a:rPr>
              <a:t>2</a:t>
            </a:r>
            <a:r>
              <a:rPr lang="en-US" dirty="0">
                <a:latin typeface="Times New Roman" pitchFamily="18" charset="0"/>
                <a:cs typeface="Times New Roman" pitchFamily="18" charset="0"/>
              </a:rPr>
              <a:t>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2014: </a:t>
            </a:r>
            <a:r>
              <a:rPr lang="en-US" dirty="0">
                <a:latin typeface="Times New Roman" pitchFamily="18" charset="0"/>
                <a:cs typeface="Times New Roman" pitchFamily="18" charset="0"/>
              </a:rPr>
              <a:t>6,140,677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metric </a:t>
            </a:r>
            <a:r>
              <a:rPr lang="en-US" dirty="0" smtClean="0">
                <a:latin typeface="Times New Roman" pitchFamily="18" charset="0"/>
                <a:cs typeface="Times New Roman" pitchFamily="18" charset="0"/>
              </a:rPr>
              <a:t>tons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e</a:t>
            </a:r>
          </a:p>
          <a:p>
            <a:endParaRPr lang="en-US" dirty="0">
              <a:latin typeface="Times New Roman" pitchFamily="18" charset="0"/>
              <a:cs typeface="Times New Roman" pitchFamily="18" charset="0"/>
            </a:endParaRPr>
          </a:p>
        </p:txBody>
      </p:sp>
      <p:sp>
        <p:nvSpPr>
          <p:cNvPr id="5" name="Rectangle 4"/>
          <p:cNvSpPr/>
          <p:nvPr/>
        </p:nvSpPr>
        <p:spPr>
          <a:xfrm>
            <a:off x="1788885" y="3825412"/>
            <a:ext cx="5611175" cy="1600438"/>
          </a:xfrm>
          <a:prstGeom prst="rect">
            <a:avLst/>
          </a:prstGeom>
          <a:noFill/>
        </p:spPr>
        <p:txBody>
          <a:bodyPr wrap="square">
            <a:spAutoFit/>
          </a:bodyPr>
          <a:lstStyle/>
          <a:p>
            <a:endParaRPr lang="en-US"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Annual Uptake </a:t>
            </a:r>
            <a:r>
              <a:rPr lang="en-US" sz="2400" b="1" dirty="0" smtClean="0">
                <a:latin typeface="Times New Roman" pitchFamily="18" charset="0"/>
                <a:cs typeface="Times New Roman" pitchFamily="18" charset="0"/>
              </a:rPr>
              <a:t>Rate</a:t>
            </a:r>
          </a:p>
          <a:p>
            <a:pPr algn="ctr"/>
            <a:endParaRPr lang="en-US" sz="2400" b="1" dirty="0">
              <a:latin typeface="Times New Roman" pitchFamily="18" charset="0"/>
              <a:cs typeface="Times New Roman" pitchFamily="18" charset="0"/>
            </a:endParaRPr>
          </a:p>
          <a:p>
            <a:pPr algn="ctr"/>
            <a:r>
              <a:rPr lang="en-US" sz="3200" dirty="0">
                <a:latin typeface="Times New Roman" pitchFamily="18" charset="0"/>
                <a:cs typeface="Times New Roman" pitchFamily="18" charset="0"/>
              </a:rPr>
              <a:t>157,061</a:t>
            </a:r>
            <a:r>
              <a:rPr lang="en-US" sz="2800"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Mg CO</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e / year</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83049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403557116"/>
              </p:ext>
            </p:extLst>
          </p:nvPr>
        </p:nvGraphicFramePr>
        <p:xfrm>
          <a:off x="-1" y="282575"/>
          <a:ext cx="9144000" cy="3285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720604379"/>
              </p:ext>
            </p:extLst>
          </p:nvPr>
        </p:nvGraphicFramePr>
        <p:xfrm>
          <a:off x="0" y="3562851"/>
          <a:ext cx="9143999" cy="3295149"/>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p:nvPr/>
        </p:nvCxnSpPr>
        <p:spPr>
          <a:xfrm>
            <a:off x="464654" y="3392212"/>
            <a:ext cx="810046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3169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990600"/>
          </a:xfrm>
        </p:spPr>
        <p:txBody>
          <a:bodyPr>
            <a:noAutofit/>
          </a:bodyPr>
          <a:lstStyle/>
          <a:p>
            <a:r>
              <a:rPr lang="en-US" dirty="0">
                <a:solidFill>
                  <a:srgbClr val="006600"/>
                </a:solidFill>
                <a:latin typeface="Times New Roman" pitchFamily="18" charset="0"/>
                <a:cs typeface="Times New Roman" pitchFamily="18" charset="0"/>
              </a:rPr>
              <a:t>30 year Management Scenarios	</a:t>
            </a:r>
            <a:br>
              <a:rPr lang="en-US" dirty="0">
                <a:solidFill>
                  <a:srgbClr val="006600"/>
                </a:solidFill>
                <a:latin typeface="Times New Roman" pitchFamily="18" charset="0"/>
                <a:cs typeface="Times New Roman" pitchFamily="18" charset="0"/>
              </a:rPr>
            </a:br>
            <a:r>
              <a:rPr lang="en-US" dirty="0" smtClean="0">
                <a:solidFill>
                  <a:srgbClr val="006600"/>
                </a:solidFill>
                <a:latin typeface="Times New Roman" pitchFamily="18" charset="0"/>
                <a:cs typeface="Times New Roman" pitchFamily="18" charset="0"/>
              </a:rPr>
              <a:t>2009 </a:t>
            </a:r>
            <a:r>
              <a:rPr lang="en-US" dirty="0">
                <a:solidFill>
                  <a:srgbClr val="006600"/>
                </a:solidFill>
                <a:latin typeface="Times New Roman" pitchFamily="18" charset="0"/>
                <a:cs typeface="Times New Roman" pitchFamily="18" charset="0"/>
              </a:rPr>
              <a:t>- 2039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6201718"/>
              </p:ext>
            </p:extLst>
          </p:nvPr>
        </p:nvGraphicFramePr>
        <p:xfrm>
          <a:off x="152400" y="2775937"/>
          <a:ext cx="8839200" cy="3701063"/>
        </p:xfrm>
        <a:graphic>
          <a:graphicData uri="http://schemas.openxmlformats.org/drawingml/2006/table">
            <a:tbl>
              <a:tblPr firstRow="1" bandRow="1">
                <a:tableStyleId>{B301B821-A1FF-4177-AEE7-76D212191A09}</a:tableStyleId>
              </a:tblPr>
              <a:tblGrid>
                <a:gridCol w="2667000"/>
                <a:gridCol w="2209800"/>
                <a:gridCol w="1558759"/>
                <a:gridCol w="2403641"/>
              </a:tblGrid>
              <a:tr h="1295400">
                <a:tc>
                  <a:txBody>
                    <a:bodyPr/>
                    <a:lstStyle/>
                    <a:p>
                      <a:pPr algn="l" fontAlgn="b"/>
                      <a:r>
                        <a:rPr lang="en-US" sz="2200" u="none" strike="noStrike" dirty="0" smtClean="0">
                          <a:solidFill>
                            <a:schemeClr val="tx1"/>
                          </a:solidFill>
                          <a:effectLst/>
                          <a:latin typeface="Times New Roman" pitchFamily="18" charset="0"/>
                          <a:cs typeface="Times New Roman" pitchFamily="18" charset="0"/>
                        </a:rPr>
                        <a:t>Management Scenario</a:t>
                      </a:r>
                      <a:endParaRPr lang="en-US" sz="2200" b="1" i="0" u="none" strike="noStrike" dirty="0">
                        <a:solidFill>
                          <a:schemeClr val="tx1"/>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2200" u="none" strike="noStrike" dirty="0" smtClean="0">
                          <a:solidFill>
                            <a:schemeClr val="tx1"/>
                          </a:solidFill>
                          <a:effectLst/>
                          <a:latin typeface="Times New Roman" pitchFamily="18" charset="0"/>
                          <a:cs typeface="Times New Roman" pitchFamily="18" charset="0"/>
                        </a:rPr>
                        <a:t>Average </a:t>
                      </a:r>
                      <a:r>
                        <a:rPr lang="en-US" sz="2200" u="none" strike="noStrike" dirty="0">
                          <a:solidFill>
                            <a:schemeClr val="tx1"/>
                          </a:solidFill>
                          <a:effectLst/>
                          <a:latin typeface="Times New Roman" pitchFamily="18" charset="0"/>
                          <a:cs typeface="Times New Roman" pitchFamily="18" charset="0"/>
                        </a:rPr>
                        <a:t>Annual Carbon Uptake (Mg CO2e)</a:t>
                      </a:r>
                      <a:endParaRPr lang="en-US" sz="2200" b="1" i="0" u="none" strike="noStrike" dirty="0">
                        <a:solidFill>
                          <a:schemeClr val="tx1"/>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2200" u="none" strike="noStrike" dirty="0" smtClean="0">
                          <a:solidFill>
                            <a:schemeClr val="tx1"/>
                          </a:solidFill>
                          <a:effectLst/>
                          <a:latin typeface="Times New Roman" pitchFamily="18" charset="0"/>
                          <a:cs typeface="Times New Roman" pitchFamily="18" charset="0"/>
                        </a:rPr>
                        <a:t>Average</a:t>
                      </a:r>
                      <a:r>
                        <a:rPr lang="en-US" sz="2200" u="none" strike="noStrike" baseline="0" dirty="0" smtClean="0">
                          <a:solidFill>
                            <a:schemeClr val="tx1"/>
                          </a:solidFill>
                          <a:effectLst/>
                          <a:latin typeface="Times New Roman" pitchFamily="18" charset="0"/>
                          <a:cs typeface="Times New Roman" pitchFamily="18" charset="0"/>
                        </a:rPr>
                        <a:t> </a:t>
                      </a:r>
                      <a:r>
                        <a:rPr lang="en-US" sz="2200" u="none" strike="noStrike" dirty="0" smtClean="0">
                          <a:solidFill>
                            <a:schemeClr val="tx1"/>
                          </a:solidFill>
                          <a:effectLst/>
                          <a:latin typeface="Times New Roman" pitchFamily="18" charset="0"/>
                          <a:cs typeface="Times New Roman" pitchFamily="18" charset="0"/>
                        </a:rPr>
                        <a:t>Annual </a:t>
                      </a:r>
                      <a:r>
                        <a:rPr lang="en-US" sz="2200" u="none" strike="noStrike" dirty="0">
                          <a:solidFill>
                            <a:schemeClr val="tx1"/>
                          </a:solidFill>
                          <a:effectLst/>
                          <a:latin typeface="Times New Roman" pitchFamily="18" charset="0"/>
                          <a:cs typeface="Times New Roman" pitchFamily="18" charset="0"/>
                        </a:rPr>
                        <a:t>Timber Revenue</a:t>
                      </a:r>
                      <a:endParaRPr lang="en-US" sz="2200" b="1" i="0" u="none" strike="noStrike" dirty="0">
                        <a:solidFill>
                          <a:schemeClr val="tx1"/>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2200" b="1" i="0" u="none" strike="noStrike" dirty="0" smtClean="0">
                          <a:solidFill>
                            <a:schemeClr val="tx1"/>
                          </a:solidFill>
                          <a:effectLst/>
                          <a:latin typeface="Times New Roman" pitchFamily="18" charset="0"/>
                          <a:cs typeface="Times New Roman" pitchFamily="18" charset="0"/>
                        </a:rPr>
                        <a:t>Range of</a:t>
                      </a:r>
                      <a:r>
                        <a:rPr lang="en-US" sz="2200" b="1" i="0" u="none" strike="noStrike" baseline="0" dirty="0" smtClean="0">
                          <a:solidFill>
                            <a:schemeClr val="tx1"/>
                          </a:solidFill>
                          <a:effectLst/>
                          <a:latin typeface="Times New Roman" pitchFamily="18" charset="0"/>
                          <a:cs typeface="Times New Roman" pitchFamily="18" charset="0"/>
                        </a:rPr>
                        <a:t> Annual Timber Revenue</a:t>
                      </a:r>
                      <a:endParaRPr lang="en-US" sz="2200" b="1" i="0" u="none" strike="noStrike" dirty="0">
                        <a:solidFill>
                          <a:schemeClr val="tx1"/>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93847">
                <a:tc>
                  <a:txBody>
                    <a:bodyPr/>
                    <a:lstStyle/>
                    <a:p>
                      <a:pPr algn="l" fontAlgn="b"/>
                      <a:r>
                        <a:rPr lang="en-US" sz="2200" u="none" strike="noStrike" dirty="0" smtClean="0">
                          <a:effectLst/>
                          <a:latin typeface="Times New Roman" pitchFamily="18" charset="0"/>
                          <a:cs typeface="Times New Roman" pitchFamily="18" charset="0"/>
                        </a:rPr>
                        <a:t>1. Baseline</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latin typeface="Times New Roman" pitchFamily="18" charset="0"/>
                          <a:cs typeface="Times New Roman" pitchFamily="18" charset="0"/>
                        </a:rPr>
                        <a:t>127,157</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latin typeface="Times New Roman" pitchFamily="18" charset="0"/>
                          <a:cs typeface="Times New Roman" pitchFamily="18" charset="0"/>
                        </a:rPr>
                        <a:t>$35,343</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$10,500 – $58,000</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6698">
                <a:tc>
                  <a:txBody>
                    <a:bodyPr/>
                    <a:lstStyle/>
                    <a:p>
                      <a:pPr algn="l" fontAlgn="b"/>
                      <a:r>
                        <a:rPr lang="en-US" sz="2200" u="none" strike="noStrike" dirty="0">
                          <a:effectLst/>
                          <a:latin typeface="Times New Roman" pitchFamily="18" charset="0"/>
                          <a:cs typeface="Times New Roman" pitchFamily="18" charset="0"/>
                        </a:rPr>
                        <a:t>2. No </a:t>
                      </a:r>
                      <a:r>
                        <a:rPr lang="en-US" sz="2200" u="none" strike="noStrike" dirty="0" smtClean="0">
                          <a:effectLst/>
                          <a:latin typeface="Times New Roman" pitchFamily="18" charset="0"/>
                          <a:cs typeface="Times New Roman" pitchFamily="18" charset="0"/>
                        </a:rPr>
                        <a:t>Management</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latin typeface="Times New Roman" pitchFamily="18" charset="0"/>
                          <a:cs typeface="Times New Roman" pitchFamily="18" charset="0"/>
                        </a:rPr>
                        <a:t>151,659</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latin typeface="Times New Roman" pitchFamily="18" charset="0"/>
                          <a:cs typeface="Times New Roman" pitchFamily="18" charset="0"/>
                        </a:rPr>
                        <a:t>$0</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$0</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6698">
                <a:tc>
                  <a:txBody>
                    <a:bodyPr/>
                    <a:lstStyle/>
                    <a:p>
                      <a:pPr algn="l" fontAlgn="b"/>
                      <a:r>
                        <a:rPr lang="en-US" sz="2200" u="none" strike="noStrike" dirty="0" smtClean="0">
                          <a:effectLst/>
                          <a:latin typeface="Times New Roman" pitchFamily="18" charset="0"/>
                          <a:cs typeface="Times New Roman" pitchFamily="18" charset="0"/>
                        </a:rPr>
                        <a:t>3. Sustainable Forest    Management</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latin typeface="Times New Roman" pitchFamily="18" charset="0"/>
                          <a:cs typeface="Times New Roman" pitchFamily="18" charset="0"/>
                        </a:rPr>
                        <a:t>99,646</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latin typeface="Times New Roman" pitchFamily="18" charset="0"/>
                          <a:cs typeface="Times New Roman" pitchFamily="18" charset="0"/>
                        </a:rPr>
                        <a:t>$28,749</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$16,000</a:t>
                      </a:r>
                      <a:r>
                        <a:rPr lang="en-US" sz="2200" b="0" i="0" u="none" strike="noStrike" baseline="0" dirty="0" smtClean="0">
                          <a:solidFill>
                            <a:srgbClr val="000000"/>
                          </a:solidFill>
                          <a:effectLst/>
                          <a:latin typeface="Times New Roman" pitchFamily="18" charset="0"/>
                          <a:cs typeface="Times New Roman" pitchFamily="18" charset="0"/>
                        </a:rPr>
                        <a:t> - $57,000</a:t>
                      </a:r>
                      <a:endParaRPr lang="en-US" sz="2200" b="0" i="0" u="none" strike="noStrike" dirty="0">
                        <a:solidFill>
                          <a:srgbClr val="000000"/>
                        </a:solidFill>
                        <a:effectLst/>
                        <a:latin typeface="Times New Roman" pitchFamily="18" charset="0"/>
                        <a:cs typeface="Times New Roman" pitchFamily="18" charset="0"/>
                      </a:endParaRPr>
                    </a:p>
                  </a:txBody>
                  <a:tcPr marL="18288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40100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A Few Considerations</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Our simulations were run on a theoretical, homogeneous landscape based on average conditions across the Goodman Unit. </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For truly accurate predictions, each stand will need to have an individual prescription based on its proximity to streams, potential for habitat, etc...</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model does not account for the extensive natural regeneration of western hemlock that occurs on the Olympic Peninsula, so the amount of carbon is likely underestimated.</a:t>
            </a:r>
          </a:p>
          <a:p>
            <a:pPr marL="0" indent="0" algn="ctr">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21788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altLang="zh-CN" sz="4800" dirty="0" smtClean="0">
                <a:solidFill>
                  <a:srgbClr val="006600"/>
                </a:solidFill>
                <a:latin typeface="Times New Roman" pitchFamily="18" charset="0"/>
                <a:cs typeface="Times New Roman" pitchFamily="18" charset="0"/>
              </a:rPr>
              <a:t>Certification</a:t>
            </a:r>
            <a:endParaRPr lang="zh-CN" altLang="en-US" sz="4800" dirty="0">
              <a:solidFill>
                <a:srgbClr val="006600"/>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3505200"/>
            <a:ext cx="6400800" cy="838200"/>
          </a:xfrm>
        </p:spPr>
        <p:txBody>
          <a:bodyPr/>
          <a:lstStyle/>
          <a:p>
            <a:r>
              <a:rPr lang="en-US" altLang="zh-CN" dirty="0" smtClean="0">
                <a:solidFill>
                  <a:srgbClr val="006600"/>
                </a:solidFill>
                <a:latin typeface="Times New Roman" pitchFamily="18" charset="0"/>
                <a:cs typeface="Times New Roman" pitchFamily="18" charset="0"/>
              </a:rPr>
              <a:t>Eric Snoozy &amp; Gregg Zimmerman</a:t>
            </a:r>
            <a:endParaRPr lang="zh-CN" altLang="en-US"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583630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6600"/>
                </a:solidFill>
                <a:latin typeface="Times New Roman" pitchFamily="18" charset="0"/>
                <a:cs typeface="Times New Roman" pitchFamily="18" charset="0"/>
              </a:rPr>
              <a:t>Introduction to 3</a:t>
            </a:r>
            <a:r>
              <a:rPr lang="en-US" baseline="30000" dirty="0" smtClean="0">
                <a:solidFill>
                  <a:srgbClr val="006600"/>
                </a:solidFill>
                <a:latin typeface="Times New Roman" pitchFamily="18" charset="0"/>
                <a:cs typeface="Times New Roman" pitchFamily="18" charset="0"/>
              </a:rPr>
              <a:t>rd</a:t>
            </a:r>
            <a:r>
              <a:rPr lang="en-US" dirty="0" smtClean="0">
                <a:solidFill>
                  <a:srgbClr val="006600"/>
                </a:solidFill>
                <a:latin typeface="Times New Roman" pitchFamily="18" charset="0"/>
                <a:cs typeface="Times New Roman" pitchFamily="18" charset="0"/>
              </a:rPr>
              <a:t> </a:t>
            </a:r>
            <a:r>
              <a:rPr lang="en-US" dirty="0">
                <a:solidFill>
                  <a:srgbClr val="006600"/>
                </a:solidFill>
                <a:latin typeface="Times New Roman" pitchFamily="18" charset="0"/>
                <a:cs typeface="Times New Roman" pitchFamily="18" charset="0"/>
              </a:rPr>
              <a:t>P</a:t>
            </a:r>
            <a:r>
              <a:rPr lang="en-US" dirty="0" smtClean="0">
                <a:solidFill>
                  <a:srgbClr val="006600"/>
                </a:solidFill>
                <a:latin typeface="Times New Roman" pitchFamily="18" charset="0"/>
                <a:cs typeface="Times New Roman" pitchFamily="18" charset="0"/>
              </a:rPr>
              <a:t>arty Certification</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153400" cy="1219200"/>
          </a:xfrm>
        </p:spPr>
        <p:txBody>
          <a:bodyPr>
            <a:normAutofit/>
          </a:bodyPr>
          <a:lstStyle/>
          <a:p>
            <a:pPr>
              <a:buFont typeface="Wingdings" pitchFamily="2" charset="2"/>
              <a:buChar char="v"/>
            </a:pPr>
            <a:r>
              <a:rPr lang="en-US" sz="3200" u="sng" dirty="0" smtClean="0">
                <a:latin typeface="Times New Roman" pitchFamily="18" charset="0"/>
                <a:cs typeface="Times New Roman" pitchFamily="18" charset="0"/>
              </a:rPr>
              <a:t>To officially claim offsets certification must be obtained</a:t>
            </a:r>
          </a:p>
          <a:p>
            <a:endParaRPr lang="en-US" sz="3200" dirty="0" smtClean="0">
              <a:latin typeface="Times New Roman" pitchFamily="18" charset="0"/>
              <a:cs typeface="Times New Roman" pitchFamily="18" charset="0"/>
            </a:endParaRPr>
          </a:p>
        </p:txBody>
      </p:sp>
      <p:sp>
        <p:nvSpPr>
          <p:cNvPr id="4" name="TextBox 3"/>
          <p:cNvSpPr txBox="1"/>
          <p:nvPr/>
        </p:nvSpPr>
        <p:spPr>
          <a:xfrm>
            <a:off x="1524000" y="2819400"/>
            <a:ext cx="6553200" cy="3231654"/>
          </a:xfrm>
          <a:prstGeom prst="rect">
            <a:avLst/>
          </a:prstGeom>
          <a:noFill/>
        </p:spPr>
        <p:txBody>
          <a:bodyPr wrap="square" rtlCol="0">
            <a:spAutoFit/>
          </a:bodyPr>
          <a:lstStyle/>
          <a:p>
            <a:pPr marL="457200" indent="-457200">
              <a:lnSpc>
                <a:spcPct val="150000"/>
              </a:lnSpc>
              <a:buClr>
                <a:srgbClr val="006600"/>
              </a:buClr>
              <a:buFont typeface="Arial" pitchFamily="34" charset="0"/>
              <a:buChar char="•"/>
            </a:pPr>
            <a:r>
              <a:rPr lang="en-US" sz="3200" dirty="0">
                <a:latin typeface="Times New Roman" pitchFamily="18" charset="0"/>
                <a:cs typeface="Times New Roman" pitchFamily="18" charset="0"/>
              </a:rPr>
              <a:t>Certification </a:t>
            </a:r>
            <a:r>
              <a:rPr lang="en-US" sz="3200" dirty="0" smtClean="0">
                <a:latin typeface="Times New Roman" pitchFamily="18" charset="0"/>
                <a:cs typeface="Times New Roman" pitchFamily="18" charset="0"/>
              </a:rPr>
              <a:t>process</a:t>
            </a:r>
          </a:p>
          <a:p>
            <a:pPr marL="914400" lvl="1" indent="-457200">
              <a:lnSpc>
                <a:spcPct val="150000"/>
              </a:lnSpc>
              <a:buClr>
                <a:srgbClr val="006600"/>
              </a:buClr>
              <a:buFont typeface="Wingdings" pitchFamily="2" charset="2"/>
              <a:buChar char="Ø"/>
            </a:pPr>
            <a:r>
              <a:rPr lang="en-US" sz="2800" dirty="0" smtClean="0">
                <a:latin typeface="Times New Roman" pitchFamily="18" charset="0"/>
                <a:cs typeface="Times New Roman" pitchFamily="18" charset="0"/>
              </a:rPr>
              <a:t>Carbon </a:t>
            </a:r>
            <a:r>
              <a:rPr lang="en-US" sz="2800" dirty="0">
                <a:latin typeface="Times New Roman" pitchFamily="18" charset="0"/>
                <a:cs typeface="Times New Roman" pitchFamily="18" charset="0"/>
              </a:rPr>
              <a:t>Offset vs. Carbon Credit</a:t>
            </a:r>
          </a:p>
          <a:p>
            <a:pPr marL="457200" indent="-457200">
              <a:lnSpc>
                <a:spcPct val="150000"/>
              </a:lnSpc>
              <a:buClr>
                <a:srgbClr val="006600"/>
              </a:buClr>
              <a:buFont typeface="Arial" pitchFamily="34" charset="0"/>
              <a:buChar char="•"/>
            </a:pPr>
            <a:r>
              <a:rPr lang="en-US" sz="3200" dirty="0">
                <a:latin typeface="Times New Roman" pitchFamily="18" charset="0"/>
                <a:cs typeface="Times New Roman" pitchFamily="18" charset="0"/>
              </a:rPr>
              <a:t>Parties involved in certification</a:t>
            </a:r>
          </a:p>
          <a:p>
            <a:pPr marL="457200" indent="-457200">
              <a:lnSpc>
                <a:spcPct val="150000"/>
              </a:lnSpc>
              <a:buClr>
                <a:srgbClr val="006600"/>
              </a:buClr>
              <a:buFont typeface="Arial" pitchFamily="34" charset="0"/>
              <a:buChar char="•"/>
            </a:pPr>
            <a:r>
              <a:rPr lang="en-US" sz="3200" dirty="0">
                <a:latin typeface="Times New Roman" pitchFamily="18" charset="0"/>
                <a:cs typeface="Times New Roman" pitchFamily="18" charset="0"/>
              </a:rPr>
              <a:t>How to obtain </a:t>
            </a:r>
            <a:r>
              <a:rPr lang="en-US" sz="3200" dirty="0" smtClean="0">
                <a:latin typeface="Times New Roman" pitchFamily="18" charset="0"/>
                <a:cs typeface="Times New Roman" pitchFamily="18" charset="0"/>
              </a:rPr>
              <a:t>forest </a:t>
            </a:r>
            <a:r>
              <a:rPr lang="en-US" sz="3200" dirty="0">
                <a:latin typeface="Times New Roman" pitchFamily="18" charset="0"/>
                <a:cs typeface="Times New Roman" pitchFamily="18" charset="0"/>
              </a:rPr>
              <a:t>certification</a:t>
            </a:r>
          </a:p>
          <a:p>
            <a:endParaRPr lang="en-US" dirty="0"/>
          </a:p>
        </p:txBody>
      </p:sp>
    </p:spTree>
    <p:extLst>
      <p:ext uri="{BB962C8B-B14F-4D97-AF65-F5344CB8AC3E}">
        <p14:creationId xmlns:p14="http://schemas.microsoft.com/office/powerpoint/2010/main" val="1140099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Certification Standards</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1828800"/>
            <a:ext cx="7772400" cy="3962400"/>
          </a:xfrm>
        </p:spPr>
        <p:txBody>
          <a:bodyPr>
            <a:normAutofit lnSpcReduction="10000"/>
          </a:bodyPr>
          <a:lstStyle/>
          <a:p>
            <a:pPr marL="0" indent="0">
              <a:buNone/>
            </a:pPr>
            <a:r>
              <a:rPr lang="en-US" sz="2600" u="sng" dirty="0" smtClean="0">
                <a:latin typeface="Times New Roman" pitchFamily="18" charset="0"/>
                <a:cs typeface="Times New Roman" pitchFamily="18" charset="0"/>
              </a:rPr>
              <a:t>Several Certification </a:t>
            </a:r>
            <a:r>
              <a:rPr lang="en-US" sz="2600" u="sng" dirty="0">
                <a:latin typeface="Times New Roman" pitchFamily="18" charset="0"/>
                <a:cs typeface="Times New Roman" pitchFamily="18" charset="0"/>
              </a:rPr>
              <a:t>S</a:t>
            </a:r>
            <a:r>
              <a:rPr lang="en-US" sz="2600" u="sng" dirty="0" smtClean="0">
                <a:latin typeface="Times New Roman" pitchFamily="18" charset="0"/>
                <a:cs typeface="Times New Roman" pitchFamily="18" charset="0"/>
              </a:rPr>
              <a:t>tandards:</a:t>
            </a:r>
          </a:p>
          <a:p>
            <a:pPr lvl="4">
              <a:lnSpc>
                <a:spcPct val="150000"/>
              </a:lnSpc>
            </a:pPr>
            <a:r>
              <a:rPr lang="en-US" sz="2400" dirty="0" smtClean="0">
                <a:latin typeface="Times New Roman" pitchFamily="18" charset="0"/>
                <a:cs typeface="Times New Roman" pitchFamily="18" charset="0"/>
              </a:rPr>
              <a:t>Climate Action Reserve</a:t>
            </a:r>
          </a:p>
          <a:p>
            <a:pPr lvl="4">
              <a:lnSpc>
                <a:spcPct val="150000"/>
              </a:lnSpc>
            </a:pPr>
            <a:endParaRPr lang="en-US" sz="2400" dirty="0" smtClean="0">
              <a:latin typeface="Times New Roman" pitchFamily="18" charset="0"/>
              <a:cs typeface="Times New Roman" pitchFamily="18" charset="0"/>
            </a:endParaRPr>
          </a:p>
          <a:p>
            <a:pPr lvl="4">
              <a:lnSpc>
                <a:spcPct val="150000"/>
              </a:lnSpc>
            </a:pPr>
            <a:r>
              <a:rPr lang="en-US" sz="2400" dirty="0" smtClean="0">
                <a:latin typeface="Times New Roman" pitchFamily="18" charset="0"/>
                <a:cs typeface="Times New Roman" pitchFamily="18" charset="0"/>
              </a:rPr>
              <a:t>American </a:t>
            </a:r>
            <a:r>
              <a:rPr lang="en-US" sz="2400" dirty="0">
                <a:latin typeface="Times New Roman" pitchFamily="18" charset="0"/>
                <a:cs typeface="Times New Roman" pitchFamily="18" charset="0"/>
              </a:rPr>
              <a:t>Carbon </a:t>
            </a:r>
            <a:r>
              <a:rPr lang="en-US" sz="2400" dirty="0" smtClean="0">
                <a:latin typeface="Times New Roman" pitchFamily="18" charset="0"/>
                <a:cs typeface="Times New Roman" pitchFamily="18" charset="0"/>
              </a:rPr>
              <a:t>Registry</a:t>
            </a:r>
          </a:p>
          <a:p>
            <a:pPr lvl="4">
              <a:lnSpc>
                <a:spcPct val="150000"/>
              </a:lnSpc>
            </a:pPr>
            <a:r>
              <a:rPr lang="en-US" sz="2400" dirty="0" smtClean="0">
                <a:latin typeface="Times New Roman" pitchFamily="18" charset="0"/>
                <a:cs typeface="Times New Roman" pitchFamily="18" charset="0"/>
              </a:rPr>
              <a:t>Climate, Community and Biodiversity Standards</a:t>
            </a:r>
          </a:p>
          <a:p>
            <a:pPr lvl="4">
              <a:lnSpc>
                <a:spcPct val="150000"/>
              </a:lnSpc>
            </a:pPr>
            <a:r>
              <a:rPr lang="en-US" sz="2400" dirty="0" smtClean="0">
                <a:latin typeface="Times New Roman" pitchFamily="18" charset="0"/>
                <a:cs typeface="Times New Roman" pitchFamily="18" charset="0"/>
              </a:rPr>
              <a:t>Verified Carbon Standard</a:t>
            </a:r>
          </a:p>
          <a:p>
            <a:pPr lvl="4">
              <a:lnSpc>
                <a:spcPct val="150000"/>
              </a:lnSpc>
            </a:pPr>
            <a:r>
              <a:rPr lang="en-US" sz="2400" dirty="0">
                <a:latin typeface="Times New Roman" pitchFamily="18" charset="0"/>
                <a:cs typeface="Times New Roman" pitchFamily="18" charset="0"/>
              </a:rPr>
              <a:t>The Gold </a:t>
            </a:r>
            <a:r>
              <a:rPr lang="en-US" sz="2400" dirty="0" smtClean="0">
                <a:latin typeface="Times New Roman" pitchFamily="18" charset="0"/>
                <a:cs typeface="Times New Roman" pitchFamily="18" charset="0"/>
              </a:rPr>
              <a:t>Standard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15139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Project Types</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4572000" y="4191000"/>
            <a:ext cx="4419600" cy="2286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1"/>
            </a:solidFill>
          </a:ln>
        </p:spPr>
        <p:txBody>
          <a:bodyPr>
            <a:noAutofit/>
          </a:bodyPr>
          <a:lstStyle/>
          <a:p>
            <a:pPr marL="0" indent="0">
              <a:buNone/>
            </a:pPr>
            <a:r>
              <a:rPr lang="en-US" u="sng" dirty="0" smtClean="0">
                <a:solidFill>
                  <a:srgbClr val="003300"/>
                </a:solidFill>
                <a:latin typeface="Times New Roman" pitchFamily="18" charset="0"/>
                <a:cs typeface="Times New Roman" pitchFamily="18" charset="0"/>
              </a:rPr>
              <a:t>Avoided Conversion</a:t>
            </a:r>
          </a:p>
          <a:p>
            <a:pPr lvl="1">
              <a:buClrTx/>
            </a:pPr>
            <a:r>
              <a:rPr lang="en-US" sz="2200" dirty="0" smtClean="0">
                <a:latin typeface="Times New Roman" pitchFamily="18" charset="0"/>
                <a:cs typeface="Times New Roman" pitchFamily="18" charset="0"/>
              </a:rPr>
              <a:t>Stopping conversion to</a:t>
            </a:r>
          </a:p>
          <a:p>
            <a:pPr lvl="2">
              <a:buClrTx/>
            </a:pPr>
            <a:r>
              <a:rPr lang="en-US" sz="1800" dirty="0" smtClean="0">
                <a:latin typeface="Times New Roman" pitchFamily="18" charset="0"/>
                <a:cs typeface="Times New Roman" pitchFamily="18" charset="0"/>
              </a:rPr>
              <a:t>Agriculture</a:t>
            </a:r>
          </a:p>
          <a:p>
            <a:pPr lvl="2">
              <a:buClrTx/>
            </a:pPr>
            <a:r>
              <a:rPr lang="en-US" dirty="0" smtClean="0">
                <a:latin typeface="Times New Roman" pitchFamily="18" charset="0"/>
                <a:cs typeface="Times New Roman" pitchFamily="18" charset="0"/>
              </a:rPr>
              <a:t>Industrial</a:t>
            </a:r>
          </a:p>
          <a:p>
            <a:pPr lvl="1">
              <a:buClrTx/>
            </a:pPr>
            <a:r>
              <a:rPr lang="en-US" sz="2200" dirty="0" smtClean="0">
                <a:latin typeface="Times New Roman" pitchFamily="18" charset="0"/>
                <a:cs typeface="Times New Roman" pitchFamily="18" charset="0"/>
              </a:rPr>
              <a:t>From peat swamps</a:t>
            </a:r>
          </a:p>
        </p:txBody>
      </p:sp>
      <p:sp>
        <p:nvSpPr>
          <p:cNvPr id="4" name="Content Placeholder 3"/>
          <p:cNvSpPr>
            <a:spLocks noGrp="1"/>
          </p:cNvSpPr>
          <p:nvPr>
            <p:ph sz="half" idx="2"/>
          </p:nvPr>
        </p:nvSpPr>
        <p:spPr>
          <a:xfrm>
            <a:off x="457200" y="2590800"/>
            <a:ext cx="8458200" cy="12192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1"/>
            </a:solidFill>
          </a:ln>
        </p:spPr>
        <p:txBody>
          <a:bodyPr>
            <a:normAutofit lnSpcReduction="10000"/>
          </a:bodyPr>
          <a:lstStyle/>
          <a:p>
            <a:pPr marL="0" indent="0" algn="ctr">
              <a:buNone/>
            </a:pPr>
            <a:r>
              <a:rPr lang="en-US" u="sng" dirty="0" smtClean="0">
                <a:solidFill>
                  <a:srgbClr val="003300"/>
                </a:solidFill>
                <a:latin typeface="Times New Roman" pitchFamily="18" charset="0"/>
                <a:cs typeface="Times New Roman" pitchFamily="18" charset="0"/>
              </a:rPr>
              <a:t>Improved Forest Management</a:t>
            </a:r>
          </a:p>
          <a:p>
            <a:pPr lvl="1" algn="ctr">
              <a:buClrTx/>
            </a:pPr>
            <a:r>
              <a:rPr lang="en-US" sz="2200" dirty="0" smtClean="0">
                <a:latin typeface="Times New Roman" pitchFamily="18" charset="0"/>
                <a:cs typeface="Times New Roman" pitchFamily="18" charset="0"/>
              </a:rPr>
              <a:t>Increases live standing carbon in forest</a:t>
            </a:r>
          </a:p>
          <a:p>
            <a:pPr lvl="1" algn="ctr">
              <a:buClrTx/>
            </a:pPr>
            <a:r>
              <a:rPr lang="en-US" sz="2200" dirty="0" smtClean="0">
                <a:latin typeface="Times New Roman" pitchFamily="18" charset="0"/>
                <a:cs typeface="Times New Roman" pitchFamily="18" charset="0"/>
              </a:rPr>
              <a:t>Employs natural forest management practices.</a:t>
            </a:r>
            <a:endParaRPr lang="en-US" sz="2200" dirty="0">
              <a:latin typeface="Times New Roman" pitchFamily="18" charset="0"/>
              <a:cs typeface="Times New Roman" pitchFamily="18" charset="0"/>
            </a:endParaRPr>
          </a:p>
        </p:txBody>
      </p:sp>
      <p:sp>
        <p:nvSpPr>
          <p:cNvPr id="5" name="TextBox 4"/>
          <p:cNvSpPr txBox="1"/>
          <p:nvPr/>
        </p:nvSpPr>
        <p:spPr>
          <a:xfrm>
            <a:off x="457200" y="1371600"/>
            <a:ext cx="8454706" cy="1200329"/>
          </a:xfrm>
          <a:prstGeom prst="rect">
            <a:avLst/>
          </a:prstGeom>
          <a:noFill/>
        </p:spPr>
        <p:txBody>
          <a:bodyPr wrap="square" rtlCol="0">
            <a:spAutoFit/>
          </a:bodyPr>
          <a:lstStyle/>
          <a:p>
            <a:pPr marL="285750" indent="-285750">
              <a:lnSpc>
                <a:spcPct val="150000"/>
              </a:lnSpc>
              <a:buFont typeface="Arial" pitchFamily="34" charset="0"/>
              <a:buChar char="•"/>
            </a:pPr>
            <a:r>
              <a:rPr lang="en-US" sz="2400" dirty="0" smtClean="0">
                <a:latin typeface="Times New Roman" pitchFamily="18" charset="0"/>
                <a:cs typeface="Times New Roman" pitchFamily="18" charset="0"/>
              </a:rPr>
              <a:t>To obtain certification a “project” must be created</a:t>
            </a:r>
          </a:p>
          <a:p>
            <a:pPr marL="285750" indent="-285750">
              <a:lnSpc>
                <a:spcPct val="150000"/>
              </a:lnSpc>
              <a:buFont typeface="Arial" pitchFamily="34" charset="0"/>
              <a:buChar char="•"/>
            </a:pPr>
            <a:r>
              <a:rPr lang="en-US" sz="2400" dirty="0" smtClean="0">
                <a:latin typeface="Times New Roman" pitchFamily="18" charset="0"/>
                <a:cs typeface="Times New Roman" pitchFamily="18" charset="0"/>
              </a:rPr>
              <a:t>In our case, the “project” would be the Goodman Unit</a:t>
            </a:r>
            <a:endParaRPr lang="en-US" sz="2400" dirty="0">
              <a:latin typeface="Times New Roman" pitchFamily="18" charset="0"/>
              <a:cs typeface="Times New Roman" pitchFamily="18" charset="0"/>
            </a:endParaRPr>
          </a:p>
        </p:txBody>
      </p:sp>
      <p:sp>
        <p:nvSpPr>
          <p:cNvPr id="6" name="TextBox 5"/>
          <p:cNvSpPr txBox="1"/>
          <p:nvPr/>
        </p:nvSpPr>
        <p:spPr>
          <a:xfrm>
            <a:off x="76200" y="4151055"/>
            <a:ext cx="4343400" cy="227754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1"/>
            </a:solidFill>
          </a:ln>
        </p:spPr>
        <p:txBody>
          <a:bodyPr wrap="square" rtlCol="0">
            <a:spAutoFit/>
          </a:bodyPr>
          <a:lstStyle/>
          <a:p>
            <a:r>
              <a:rPr lang="en-US" sz="2800" u="sng" dirty="0">
                <a:solidFill>
                  <a:srgbClr val="003300"/>
                </a:solidFill>
                <a:latin typeface="Times New Roman" pitchFamily="18" charset="0"/>
                <a:cs typeface="Times New Roman" pitchFamily="18" charset="0"/>
              </a:rPr>
              <a:t>Afforestation, Reforestation, </a:t>
            </a:r>
            <a:r>
              <a:rPr lang="en-US" sz="2800" u="sng" dirty="0" smtClean="0">
                <a:solidFill>
                  <a:srgbClr val="003300"/>
                </a:solidFill>
                <a:latin typeface="Times New Roman" pitchFamily="18" charset="0"/>
                <a:cs typeface="Times New Roman" pitchFamily="18" charset="0"/>
              </a:rPr>
              <a:t>Revegetation</a:t>
            </a:r>
          </a:p>
          <a:p>
            <a:endParaRPr lang="en-US" sz="2800" u="sng" dirty="0">
              <a:solidFill>
                <a:srgbClr val="003300"/>
              </a:solidFill>
              <a:latin typeface="Times New Roman" pitchFamily="18" charset="0"/>
              <a:cs typeface="Times New Roman" pitchFamily="18" charset="0"/>
            </a:endParaRPr>
          </a:p>
          <a:p>
            <a:pPr marL="742950" lvl="1" indent="-285750">
              <a:buFont typeface="Arial" pitchFamily="34" charset="0"/>
              <a:buChar char="•"/>
            </a:pPr>
            <a:r>
              <a:rPr lang="en-US" sz="2200" dirty="0">
                <a:latin typeface="Times New Roman" pitchFamily="18" charset="0"/>
                <a:cs typeface="Times New Roman" pitchFamily="18" charset="0"/>
              </a:rPr>
              <a:t>Creating new </a:t>
            </a:r>
            <a:r>
              <a:rPr lang="en-US" sz="2200" dirty="0" smtClean="0">
                <a:latin typeface="Times New Roman" pitchFamily="18" charset="0"/>
                <a:cs typeface="Times New Roman" pitchFamily="18" charset="0"/>
              </a:rPr>
              <a:t>forests </a:t>
            </a:r>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marL="742950" lvl="1" indent="-285750">
              <a:buFont typeface="Arial" pitchFamily="34" charset="0"/>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37001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r>
              <a:rPr lang="en-US" sz="3600" dirty="0" smtClean="0">
                <a:solidFill>
                  <a:srgbClr val="006600"/>
                </a:solidFill>
                <a:latin typeface="Times New Roman" pitchFamily="18" charset="0"/>
                <a:cs typeface="Times New Roman" pitchFamily="18" charset="0"/>
              </a:rPr>
              <a:t>Hurdles to Certification on the Goodman Unit</a:t>
            </a:r>
            <a:endParaRPr lang="en-US" sz="3600"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1143000" y="2057400"/>
            <a:ext cx="7543800" cy="3733800"/>
          </a:xfrm>
        </p:spPr>
        <p:txBody>
          <a:bodyPr/>
          <a:lstStyle/>
          <a:p>
            <a:pPr>
              <a:lnSpc>
                <a:spcPct val="150000"/>
              </a:lnSpc>
            </a:pPr>
            <a:r>
              <a:rPr lang="en-US" dirty="0" smtClean="0">
                <a:latin typeface="Times New Roman" pitchFamily="18" charset="0"/>
                <a:cs typeface="Times New Roman" pitchFamily="18" charset="0"/>
              </a:rPr>
              <a:t>DNR cooperation</a:t>
            </a:r>
          </a:p>
          <a:p>
            <a:pPr>
              <a:lnSpc>
                <a:spcPct val="150000"/>
              </a:lnSpc>
            </a:pPr>
            <a:r>
              <a:rPr lang="en-US" dirty="0" smtClean="0">
                <a:latin typeface="Times New Roman" pitchFamily="18" charset="0"/>
                <a:cs typeface="Times New Roman" pitchFamily="18" charset="0"/>
              </a:rPr>
              <a:t>Land title or timber rights</a:t>
            </a:r>
          </a:p>
          <a:p>
            <a:pPr>
              <a:lnSpc>
                <a:spcPct val="150000"/>
              </a:lnSpc>
            </a:pPr>
            <a:r>
              <a:rPr lang="en-US" dirty="0" smtClean="0">
                <a:latin typeface="Times New Roman" pitchFamily="18" charset="0"/>
                <a:cs typeface="Times New Roman" pitchFamily="18" charset="0"/>
              </a:rPr>
              <a:t>Provide management plan(s) that meet requirements for “Natural Forest Management”</a:t>
            </a:r>
          </a:p>
          <a:p>
            <a:pPr>
              <a:lnSpc>
                <a:spcPct val="150000"/>
              </a:lnSpc>
            </a:pPr>
            <a:r>
              <a:rPr lang="en-US" dirty="0" smtClean="0">
                <a:latin typeface="Times New Roman" pitchFamily="18" charset="0"/>
                <a:cs typeface="Times New Roman" pitchFamily="18" charset="0"/>
              </a:rPr>
              <a:t>Continued monitoring each year (for 100 years)</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3944575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Recommendation:</a:t>
            </a:r>
            <a:endParaRPr lang="en-US"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952500" y="2057400"/>
            <a:ext cx="7239000" cy="2895600"/>
          </a:xfrm>
          <a:solidFill>
            <a:schemeClr val="accent1">
              <a:lumMod val="40000"/>
              <a:lumOff val="60000"/>
            </a:schemeClr>
          </a:solidFill>
          <a:ln>
            <a:solidFill>
              <a:srgbClr val="006600"/>
            </a:solidFill>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just">
              <a:lnSpc>
                <a:spcPct val="150000"/>
              </a:lnSpc>
            </a:pPr>
            <a:r>
              <a:rPr lang="en-US" dirty="0" smtClean="0">
                <a:latin typeface="Times New Roman" pitchFamily="18" charset="0"/>
                <a:cs typeface="Times New Roman" pitchFamily="18" charset="0"/>
              </a:rPr>
              <a:t>In order to count the Goodman unit as an offset it must be third party certified.  </a:t>
            </a:r>
          </a:p>
          <a:p>
            <a:pPr algn="just">
              <a:lnSpc>
                <a:spcPct val="150000"/>
              </a:lnSpc>
            </a:pPr>
            <a:r>
              <a:rPr lang="en-US" dirty="0" smtClean="0">
                <a:latin typeface="Times New Roman" pitchFamily="18" charset="0"/>
                <a:cs typeface="Times New Roman" pitchFamily="18" charset="0"/>
              </a:rPr>
              <a:t>Our </a:t>
            </a:r>
            <a:r>
              <a:rPr lang="en-US" dirty="0" smtClean="0">
                <a:latin typeface="Times New Roman" pitchFamily="18" charset="0"/>
                <a:cs typeface="Times New Roman" pitchFamily="18" charset="0"/>
              </a:rPr>
              <a:t>recommendation is to use the Climate Action Reserve certification standard. </a:t>
            </a:r>
            <a:r>
              <a:rPr lang="en-US" dirty="0">
                <a:latin typeface="Times New Roman" pitchFamily="18" charset="0"/>
                <a:cs typeface="Times New Roman" pitchFamily="18" charset="0"/>
              </a:rPr>
              <a:t>Although there are challenges to certifying this unit, certification should be considered for claiming offsets consistent with current guidelines.</a:t>
            </a:r>
          </a:p>
        </p:txBody>
      </p:sp>
    </p:spTree>
    <p:extLst>
      <p:ext uri="{BB962C8B-B14F-4D97-AF65-F5344CB8AC3E}">
        <p14:creationId xmlns:p14="http://schemas.microsoft.com/office/powerpoint/2010/main" val="427849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altLang="zh-CN" sz="4300" dirty="0" smtClean="0">
                <a:solidFill>
                  <a:srgbClr val="006600"/>
                </a:solidFill>
                <a:latin typeface="Times New Roman" pitchFamily="18" charset="0"/>
                <a:cs typeface="Times New Roman" pitchFamily="18" charset="0"/>
              </a:rPr>
              <a:t>Alternatives of Goodman Unit Management</a:t>
            </a:r>
            <a:endParaRPr lang="zh-CN" altLang="en-US" sz="4300" dirty="0">
              <a:solidFill>
                <a:srgbClr val="006600"/>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3505200"/>
            <a:ext cx="6400800" cy="838200"/>
          </a:xfrm>
        </p:spPr>
        <p:txBody>
          <a:bodyPr/>
          <a:lstStyle/>
          <a:p>
            <a:r>
              <a:rPr lang="en-US" altLang="zh-CN" dirty="0" smtClean="0">
                <a:solidFill>
                  <a:srgbClr val="008000"/>
                </a:solidFill>
                <a:latin typeface="Times New Roman" pitchFamily="18" charset="0"/>
                <a:cs typeface="Times New Roman" pitchFamily="18" charset="0"/>
              </a:rPr>
              <a:t>Hyunju Lee &amp; Luyi Li</a:t>
            </a:r>
            <a:endParaRPr lang="zh-CN" altLang="en-US"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4666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1470025"/>
          </a:xfrm>
        </p:spPr>
        <p:txBody>
          <a:bodyPr/>
          <a:lstStyle/>
          <a:p>
            <a:r>
              <a:rPr lang="en-US" altLang="zh-CN" sz="4800" dirty="0" smtClean="0">
                <a:solidFill>
                  <a:srgbClr val="006600"/>
                </a:solidFill>
                <a:latin typeface="Times New Roman" pitchFamily="18" charset="0"/>
                <a:cs typeface="Times New Roman" pitchFamily="18" charset="0"/>
              </a:rPr>
              <a:t>WOOD BUILDINGS</a:t>
            </a:r>
            <a:endParaRPr lang="zh-CN" altLang="en-US" sz="4800" dirty="0">
              <a:solidFill>
                <a:srgbClr val="006600"/>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3352800"/>
            <a:ext cx="6400800" cy="838200"/>
          </a:xfrm>
        </p:spPr>
        <p:txBody>
          <a:bodyPr/>
          <a:lstStyle/>
          <a:p>
            <a:r>
              <a:rPr lang="en-US" altLang="zh-CN" dirty="0" smtClean="0">
                <a:solidFill>
                  <a:srgbClr val="006600"/>
                </a:solidFill>
                <a:latin typeface="Times New Roman" pitchFamily="18" charset="0"/>
                <a:cs typeface="Times New Roman" pitchFamily="18" charset="0"/>
              </a:rPr>
              <a:t>Matt Grund &amp; Mikhael Kazzi</a:t>
            </a:r>
            <a:endParaRPr lang="zh-CN" altLang="en-US"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254062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057400"/>
            <a:ext cx="5791200" cy="3657600"/>
          </a:xfrm>
        </p:spPr>
        <p:txBody>
          <a:bodyPr>
            <a:normAutofit/>
          </a:bodyPr>
          <a:lstStyle/>
          <a:p>
            <a:pPr>
              <a:lnSpc>
                <a:spcPct val="150000"/>
              </a:lnSpc>
            </a:pPr>
            <a:r>
              <a:rPr lang="en-US" sz="2600" dirty="0" smtClean="0">
                <a:latin typeface="Times New Roman" pitchFamily="18" charset="0"/>
                <a:cs typeface="Times New Roman" pitchFamily="18" charset="0"/>
              </a:rPr>
              <a:t>Carbon Smart</a:t>
            </a:r>
          </a:p>
          <a:p>
            <a:pPr>
              <a:lnSpc>
                <a:spcPct val="150000"/>
              </a:lnSpc>
            </a:pPr>
            <a:r>
              <a:rPr lang="en-US" sz="2600" dirty="0" smtClean="0">
                <a:latin typeface="Times New Roman" pitchFamily="18" charset="0"/>
                <a:cs typeface="Times New Roman" pitchFamily="18" charset="0"/>
              </a:rPr>
              <a:t>Energy Efficient</a:t>
            </a:r>
            <a:endParaRPr lang="en-US" sz="2600" dirty="0">
              <a:latin typeface="Times New Roman" pitchFamily="18" charset="0"/>
              <a:cs typeface="Times New Roman" pitchFamily="18" charset="0"/>
            </a:endParaRPr>
          </a:p>
          <a:p>
            <a:pPr>
              <a:lnSpc>
                <a:spcPct val="150000"/>
              </a:lnSpc>
            </a:pPr>
            <a:r>
              <a:rPr lang="en-US" sz="2600" dirty="0" smtClean="0">
                <a:latin typeface="Times New Roman" pitchFamily="18" charset="0"/>
                <a:cs typeface="Times New Roman" pitchFamily="18" charset="0"/>
              </a:rPr>
              <a:t>Potentially Costs less</a:t>
            </a:r>
          </a:p>
          <a:p>
            <a:pPr>
              <a:lnSpc>
                <a:spcPct val="150000"/>
              </a:lnSpc>
            </a:pPr>
            <a:r>
              <a:rPr lang="en-US" sz="2600" dirty="0">
                <a:latin typeface="Times New Roman" pitchFamily="18" charset="0"/>
                <a:cs typeface="Times New Roman" pitchFamily="18" charset="0"/>
              </a:rPr>
              <a:t>Improves LEED </a:t>
            </a:r>
            <a:r>
              <a:rPr lang="en-US" sz="2600" dirty="0" smtClean="0">
                <a:latin typeface="Times New Roman" pitchFamily="18" charset="0"/>
                <a:cs typeface="Times New Roman" pitchFamily="18" charset="0"/>
              </a:rPr>
              <a:t>ratings</a:t>
            </a:r>
            <a:endParaRPr lang="en-US" sz="2600" dirty="0">
              <a:latin typeface="Times New Roman" pitchFamily="18" charset="0"/>
              <a:cs typeface="Times New Roman" pitchFamily="18" charset="0"/>
            </a:endParaRPr>
          </a:p>
          <a:p>
            <a:pPr>
              <a:lnSpc>
                <a:spcPct val="150000"/>
              </a:lnSpc>
            </a:pPr>
            <a:r>
              <a:rPr lang="en-US" sz="2600" dirty="0">
                <a:latin typeface="Times New Roman" pitchFamily="18" charset="0"/>
                <a:cs typeface="Times New Roman" pitchFamily="18" charset="0"/>
              </a:rPr>
              <a:t>Efficiently Reused and Recycled</a:t>
            </a:r>
          </a:p>
          <a:p>
            <a:pPr marL="274320" lvl="1" indent="0">
              <a:buNone/>
            </a:pPr>
            <a:endParaRPr lang="en-US" dirty="0" smtClean="0">
              <a:latin typeface="Times New Roman" pitchFamily="18" charset="0"/>
              <a:cs typeface="Times New Roman" pitchFamily="18" charset="0"/>
            </a:endParaRPr>
          </a:p>
        </p:txBody>
      </p:sp>
      <p:sp>
        <p:nvSpPr>
          <p:cNvPr id="4" name="Title 1"/>
          <p:cNvSpPr txBox="1">
            <a:spLocks/>
          </p:cNvSpPr>
          <p:nvPr/>
        </p:nvSpPr>
        <p:spPr>
          <a:xfrm>
            <a:off x="457200" y="685800"/>
            <a:ext cx="8229600"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800" dirty="0" smtClean="0">
                <a:solidFill>
                  <a:srgbClr val="006600"/>
                </a:solidFill>
                <a:latin typeface="Times New Roman" pitchFamily="18" charset="0"/>
                <a:cs typeface="Times New Roman" pitchFamily="18" charset="0"/>
              </a:rPr>
              <a:t>Why Wood?</a:t>
            </a:r>
            <a:endParaRPr lang="en-US" sz="4800"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52309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3499"/>
            <a:ext cx="3276600" cy="276999"/>
          </a:xfrm>
          <a:prstGeom prst="rect">
            <a:avLst/>
          </a:prstGeom>
        </p:spPr>
        <p:txBody>
          <a:bodyPr wrap="square">
            <a:spAutoFit/>
          </a:bodyPr>
          <a:lstStyle/>
          <a:p>
            <a:r>
              <a:rPr lang="en-US" sz="1200" i="1" dirty="0" smtClean="0">
                <a:latin typeface="Times New Roman" pitchFamily="18" charset="0"/>
                <a:cs typeface="Times New Roman" pitchFamily="18" charset="0"/>
              </a:rPr>
              <a:t>http://www.corrim.org/pubs/factsheets/fs_05.pdf</a:t>
            </a:r>
            <a:endParaRPr lang="en-US" sz="1200" i="1" dirty="0">
              <a:latin typeface="Times New Roman" pitchFamily="18" charset="0"/>
              <a:cs typeface="Times New Roman" pitchFamily="18" charset="0"/>
            </a:endParaRPr>
          </a:p>
        </p:txBody>
      </p:sp>
      <p:sp>
        <p:nvSpPr>
          <p:cNvPr id="3" name="TextBox 2"/>
          <p:cNvSpPr txBox="1"/>
          <p:nvPr/>
        </p:nvSpPr>
        <p:spPr>
          <a:xfrm>
            <a:off x="685800" y="635000"/>
            <a:ext cx="6248400" cy="815608"/>
          </a:xfrm>
          <a:prstGeom prst="rect">
            <a:avLst/>
          </a:prstGeom>
          <a:noFill/>
        </p:spPr>
        <p:txBody>
          <a:bodyPr wrap="square" rtlCol="0">
            <a:spAutoFit/>
          </a:bodyPr>
          <a:lstStyle/>
          <a:p>
            <a:r>
              <a:rPr lang="en-US" sz="4700" dirty="0" smtClean="0">
                <a:solidFill>
                  <a:srgbClr val="006600"/>
                </a:solidFill>
                <a:latin typeface="Times New Roman" pitchFamily="18" charset="0"/>
                <a:cs typeface="Times New Roman" pitchFamily="18" charset="0"/>
              </a:rPr>
              <a:t>Wood is Carbon Smart</a:t>
            </a:r>
            <a:endParaRPr lang="en-US" sz="4700" dirty="0">
              <a:solidFill>
                <a:srgbClr val="0066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cstate="print"/>
          <a:srcRect/>
          <a:stretch>
            <a:fillRect/>
          </a:stretch>
        </p:blipFill>
        <p:spPr bwMode="auto">
          <a:xfrm>
            <a:off x="304800" y="2959383"/>
            <a:ext cx="4114800" cy="2908017"/>
          </a:xfrm>
          <a:prstGeom prst="rect">
            <a:avLst/>
          </a:prstGeom>
          <a:noFill/>
          <a:ln w="9525">
            <a:noFill/>
            <a:miter lim="800000"/>
            <a:headEnd/>
            <a:tailEnd/>
          </a:ln>
        </p:spPr>
      </p:pic>
      <p:sp>
        <p:nvSpPr>
          <p:cNvPr id="9" name="Text Placeholder 8"/>
          <p:cNvSpPr>
            <a:spLocks noGrp="1"/>
          </p:cNvSpPr>
          <p:nvPr>
            <p:ph type="body" idx="1"/>
          </p:nvPr>
        </p:nvSpPr>
        <p:spPr>
          <a:xfrm>
            <a:off x="457200" y="1676400"/>
            <a:ext cx="3931920" cy="990600"/>
          </a:xfrm>
        </p:spPr>
        <p:txBody>
          <a:bodyPr>
            <a:normAutofit fontScale="62500" lnSpcReduction="20000"/>
          </a:bodyPr>
          <a:lstStyle/>
          <a:p>
            <a:r>
              <a:rPr lang="en-US" sz="3800" dirty="0">
                <a:latin typeface="Times New Roman" pitchFamily="18" charset="0"/>
                <a:cs typeface="Times New Roman" pitchFamily="18" charset="0"/>
              </a:rPr>
              <a:t>Requires significantly less energy to manufacture than steel and concrete</a:t>
            </a:r>
          </a:p>
          <a:p>
            <a:endParaRPr lang="en-US" dirty="0"/>
          </a:p>
        </p:txBody>
      </p:sp>
      <p:sp>
        <p:nvSpPr>
          <p:cNvPr id="11" name="Text Placeholder 10"/>
          <p:cNvSpPr>
            <a:spLocks noGrp="1"/>
          </p:cNvSpPr>
          <p:nvPr>
            <p:ph type="body" sz="quarter" idx="3"/>
          </p:nvPr>
        </p:nvSpPr>
        <p:spPr>
          <a:xfrm>
            <a:off x="4754880" y="1526808"/>
            <a:ext cx="3931920" cy="1216392"/>
          </a:xfrm>
        </p:spPr>
        <p:txBody>
          <a:bodyPr>
            <a:noAutofit/>
          </a:bodyPr>
          <a:lstStyle/>
          <a:p>
            <a:pPr fontAlgn="base"/>
            <a:r>
              <a:rPr lang="en-US" sz="2400" dirty="0">
                <a:latin typeface="Times New Roman" pitchFamily="18" charset="0"/>
                <a:cs typeface="Times New Roman" pitchFamily="18" charset="0"/>
              </a:rPr>
              <a:t>Stores enough C during lifetime to offset emissions from fossil-fuel intensive concrete</a:t>
            </a:r>
          </a:p>
        </p:txBody>
      </p:sp>
      <p:pic>
        <p:nvPicPr>
          <p:cNvPr id="14" name="Picture 2"/>
          <p:cNvPicPr>
            <a:picLocks noChangeAspect="1" noChangeArrowheads="1"/>
          </p:cNvPicPr>
          <p:nvPr/>
        </p:nvPicPr>
        <p:blipFill>
          <a:blip r:embed="rId4" cstate="print"/>
          <a:srcRect/>
          <a:stretch>
            <a:fillRect/>
          </a:stretch>
        </p:blipFill>
        <p:spPr bwMode="auto">
          <a:xfrm>
            <a:off x="4724400" y="2979323"/>
            <a:ext cx="4191000" cy="2888077"/>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4754880" y="3048000"/>
            <a:ext cx="66751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781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0" dirty="0" smtClean="0">
                <a:solidFill>
                  <a:srgbClr val="006600"/>
                </a:solidFill>
                <a:latin typeface="Times New Roman" pitchFamily="18" charset="0"/>
                <a:cs typeface="Times New Roman" pitchFamily="18" charset="0"/>
              </a:rPr>
              <a:t>Wood is a LEED-er</a:t>
            </a:r>
            <a:endParaRPr lang="en-US" sz="4700" dirty="0">
              <a:solidFill>
                <a:srgbClr val="006600"/>
              </a:solidFill>
              <a:latin typeface="Times New Roman" pitchFamily="18" charset="0"/>
              <a:cs typeface="Times New Roman" pitchFamily="18" charset="0"/>
            </a:endParaRPr>
          </a:p>
        </p:txBody>
      </p:sp>
      <p:sp>
        <p:nvSpPr>
          <p:cNvPr id="7" name="Content Placeholder 6"/>
          <p:cNvSpPr>
            <a:spLocks noGrp="1"/>
          </p:cNvSpPr>
          <p:nvPr>
            <p:ph idx="1"/>
          </p:nvPr>
        </p:nvSpPr>
        <p:spPr>
          <a:xfrm>
            <a:off x="914400" y="1981200"/>
            <a:ext cx="7162800" cy="3810000"/>
          </a:xfrm>
        </p:spPr>
        <p:txBody>
          <a:bodyPr/>
          <a:lstStyle/>
          <a:p>
            <a:r>
              <a:rPr lang="en-US" dirty="0" smtClean="0">
                <a:latin typeface="Times New Roman" pitchFamily="18" charset="0"/>
                <a:cs typeface="Times New Roman" pitchFamily="18" charset="0"/>
              </a:rPr>
              <a:t>Building with wood improves LEED ratings </a:t>
            </a:r>
          </a:p>
          <a:p>
            <a:pPr lvl="1">
              <a:lnSpc>
                <a:spcPct val="150000"/>
              </a:lnSpc>
            </a:pPr>
            <a:r>
              <a:rPr lang="en-US" dirty="0" smtClean="0">
                <a:latin typeface="Times New Roman" pitchFamily="18" charset="0"/>
                <a:cs typeface="Times New Roman" pitchFamily="18" charset="0"/>
              </a:rPr>
              <a:t>Resource Locality</a:t>
            </a:r>
          </a:p>
          <a:p>
            <a:pPr lvl="1">
              <a:lnSpc>
                <a:spcPct val="150000"/>
              </a:lnSpc>
            </a:pPr>
            <a:r>
              <a:rPr lang="en-US" dirty="0" smtClean="0">
                <a:latin typeface="Times New Roman" pitchFamily="18" charset="0"/>
                <a:cs typeface="Times New Roman" pitchFamily="18" charset="0"/>
              </a:rPr>
              <a:t>Renewable Materials</a:t>
            </a:r>
          </a:p>
          <a:p>
            <a:pPr lvl="1">
              <a:lnSpc>
                <a:spcPct val="150000"/>
              </a:lnSpc>
            </a:pPr>
            <a:r>
              <a:rPr lang="en-US" dirty="0" smtClean="0">
                <a:latin typeface="Times New Roman" pitchFamily="18" charset="0"/>
                <a:cs typeface="Times New Roman" pitchFamily="18" charset="0"/>
              </a:rPr>
              <a:t>Salvaged/Reusable Materials</a:t>
            </a:r>
          </a:p>
          <a:p>
            <a:pPr lvl="1">
              <a:lnSpc>
                <a:spcPct val="150000"/>
              </a:lnSpc>
            </a:pPr>
            <a:r>
              <a:rPr lang="en-US" dirty="0" smtClean="0">
                <a:latin typeface="Times New Roman" pitchFamily="18" charset="0"/>
                <a:cs typeface="Times New Roman" pitchFamily="18" charset="0"/>
              </a:rPr>
              <a:t>Construction Waste Diversion</a:t>
            </a:r>
          </a:p>
          <a:p>
            <a:pPr lvl="1">
              <a:lnSpc>
                <a:spcPct val="150000"/>
              </a:lnSpc>
            </a:pPr>
            <a:r>
              <a:rPr lang="en-US" dirty="0" smtClean="0">
                <a:latin typeface="Times New Roman" pitchFamily="18" charset="0"/>
                <a:cs typeface="Times New Roman" pitchFamily="18" charset="0"/>
              </a:rPr>
              <a:t>Low Emitting Materials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5398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700" dirty="0" smtClean="0">
                <a:solidFill>
                  <a:srgbClr val="006600"/>
                </a:solidFill>
                <a:latin typeface="Times New Roman" pitchFamily="18" charset="0"/>
                <a:cs typeface="Times New Roman" pitchFamily="18" charset="0"/>
              </a:rPr>
              <a:t>Energy Efficiency and Cost</a:t>
            </a:r>
            <a:endParaRPr lang="en-US" sz="4700" dirty="0">
              <a:solidFill>
                <a:srgbClr val="006600"/>
              </a:solidFill>
              <a:latin typeface="Times New Roman" pitchFamily="18" charset="0"/>
              <a:cs typeface="Times New Roman" pitchFamily="18" charset="0"/>
            </a:endParaRPr>
          </a:p>
        </p:txBody>
      </p:sp>
      <p:pic>
        <p:nvPicPr>
          <p:cNvPr id="10" name="Content Placeholder 9" descr="bethel.jpg"/>
          <p:cNvPicPr>
            <a:picLocks noGrp="1" noChangeAspect="1"/>
          </p:cNvPicPr>
          <p:nvPr>
            <p:ph sz="half" idx="1"/>
          </p:nvPr>
        </p:nvPicPr>
        <p:blipFill>
          <a:blip r:embed="rId3" cstate="print"/>
          <a:stretch>
            <a:fillRect/>
          </a:stretch>
        </p:blipFill>
        <p:spPr>
          <a:xfrm>
            <a:off x="380999" y="2286000"/>
            <a:ext cx="3944391" cy="3581400"/>
          </a:xfrm>
        </p:spPr>
      </p:pic>
      <p:sp>
        <p:nvSpPr>
          <p:cNvPr id="5" name="Text Placeholder 4"/>
          <p:cNvSpPr>
            <a:spLocks noGrp="1"/>
          </p:cNvSpPr>
          <p:nvPr>
            <p:ph type="body" idx="4294967295"/>
          </p:nvPr>
        </p:nvSpPr>
        <p:spPr>
          <a:xfrm>
            <a:off x="381000" y="1600200"/>
            <a:ext cx="4040188" cy="639762"/>
          </a:xfrm>
        </p:spPr>
        <p:txBody>
          <a:bodyPr>
            <a:normAutofit/>
          </a:bodyPr>
          <a:lstStyle/>
          <a:p>
            <a:pPr>
              <a:buNone/>
            </a:pPr>
            <a:r>
              <a:rPr lang="en-US" dirty="0" smtClean="0">
                <a:latin typeface="Times New Roman" pitchFamily="18" charset="0"/>
                <a:cs typeface="Times New Roman" pitchFamily="18" charset="0"/>
              </a:rPr>
              <a:t>Bethel School District</a:t>
            </a:r>
            <a:endParaRPr lang="en-US" dirty="0">
              <a:latin typeface="Times New Roman" pitchFamily="18" charset="0"/>
              <a:cs typeface="Times New Roman" pitchFamily="18" charset="0"/>
            </a:endParaRPr>
          </a:p>
        </p:txBody>
      </p:sp>
      <p:sp>
        <p:nvSpPr>
          <p:cNvPr id="11" name="Content Placeholder 10"/>
          <p:cNvSpPr>
            <a:spLocks noGrp="1"/>
          </p:cNvSpPr>
          <p:nvPr>
            <p:ph sz="half" idx="2"/>
          </p:nvPr>
        </p:nvSpPr>
        <p:spPr/>
        <p:txBody>
          <a:bodyPr>
            <a:normAutofit fontScale="92500" lnSpcReduction="20000"/>
          </a:bodyPr>
          <a:lstStyle/>
          <a:p>
            <a:r>
              <a:rPr lang="en-US" dirty="0" smtClean="0">
                <a:latin typeface="Times New Roman" pitchFamily="18" charset="0"/>
                <a:cs typeface="Times New Roman" pitchFamily="18" charset="0"/>
              </a:rPr>
              <a:t>All schools built with wood frames</a:t>
            </a:r>
          </a:p>
          <a:p>
            <a:r>
              <a:rPr lang="en-US" dirty="0" smtClean="0">
                <a:latin typeface="Times New Roman" pitchFamily="18" charset="0"/>
                <a:cs typeface="Times New Roman" pitchFamily="18" charset="0"/>
              </a:rPr>
              <a:t>Energy Star rating of 81%</a:t>
            </a:r>
          </a:p>
          <a:p>
            <a:pPr lvl="1"/>
            <a:r>
              <a:rPr lang="en-US" dirty="0" smtClean="0">
                <a:latin typeface="Times New Roman" pitchFamily="18" charset="0"/>
                <a:cs typeface="Times New Roman" pitchFamily="18" charset="0"/>
              </a:rPr>
              <a:t>Several schools even achieved 95% - 98%</a:t>
            </a:r>
          </a:p>
          <a:p>
            <a:r>
              <a:rPr lang="en-US" dirty="0" smtClean="0">
                <a:latin typeface="Times New Roman" pitchFamily="18" charset="0"/>
                <a:cs typeface="Times New Roman" pitchFamily="18" charset="0"/>
              </a:rPr>
              <a:t>Wood allows over-insulation</a:t>
            </a:r>
          </a:p>
          <a:p>
            <a:r>
              <a:rPr lang="en-US" dirty="0" smtClean="0">
                <a:latin typeface="Times New Roman" pitchFamily="18" charset="0"/>
                <a:cs typeface="Times New Roman" pitchFamily="18" charset="0"/>
              </a:rPr>
              <a:t>Washington State Code</a:t>
            </a:r>
          </a:p>
          <a:p>
            <a:pPr lvl="1"/>
            <a:r>
              <a:rPr lang="en-US" dirty="0" smtClean="0">
                <a:latin typeface="Times New Roman" pitchFamily="18" charset="0"/>
                <a:cs typeface="Times New Roman" pitchFamily="18" charset="0"/>
              </a:rPr>
              <a:t>Steel/Concrete needs thermal break between exterior and interior walls</a:t>
            </a:r>
          </a:p>
          <a:p>
            <a:pPr lvl="1"/>
            <a:r>
              <a:rPr lang="en-US" dirty="0" smtClean="0">
                <a:latin typeface="Times New Roman" pitchFamily="18" charset="0"/>
                <a:cs typeface="Times New Roman" pitchFamily="18" charset="0"/>
              </a:rPr>
              <a:t>Thicker walls = More Cost</a:t>
            </a:r>
          </a:p>
          <a:p>
            <a:pPr lvl="1"/>
            <a:r>
              <a:rPr lang="en-US" dirty="0" smtClean="0">
                <a:latin typeface="Times New Roman" pitchFamily="18" charset="0"/>
                <a:cs typeface="Times New Roman" pitchFamily="18" charset="0"/>
              </a:rPr>
              <a:t>Wood is exempt!!</a:t>
            </a:r>
          </a:p>
          <a:p>
            <a:endParaRPr lang="en-US" dirty="0"/>
          </a:p>
        </p:txBody>
      </p:sp>
    </p:spTree>
    <p:extLst>
      <p:ext uri="{BB962C8B-B14F-4D97-AF65-F5344CB8AC3E}">
        <p14:creationId xmlns:p14="http://schemas.microsoft.com/office/powerpoint/2010/main" val="2198179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700" dirty="0" smtClean="0">
                <a:solidFill>
                  <a:srgbClr val="006600"/>
                </a:solidFill>
                <a:latin typeface="Times New Roman" pitchFamily="18" charset="0"/>
                <a:cs typeface="Times New Roman" pitchFamily="18" charset="0"/>
              </a:rPr>
              <a:t>Cost and Carbon Savings</a:t>
            </a:r>
            <a:endParaRPr lang="en-US" sz="4700" dirty="0">
              <a:solidFill>
                <a:srgbClr val="006600"/>
              </a:solidFill>
              <a:latin typeface="Times New Roman" pitchFamily="18" charset="0"/>
              <a:cs typeface="Times New Roman" pitchFamily="18" charset="0"/>
            </a:endParaRPr>
          </a:p>
        </p:txBody>
      </p:sp>
      <p:sp>
        <p:nvSpPr>
          <p:cNvPr id="8" name="Content Placeholder 7"/>
          <p:cNvSpPr>
            <a:spLocks noGrp="1"/>
          </p:cNvSpPr>
          <p:nvPr>
            <p:ph sz="half" idx="1"/>
          </p:nvPr>
        </p:nvSpPr>
        <p:spPr/>
        <p:txBody>
          <a:bodyPr>
            <a:normAutofit/>
          </a:bodyPr>
          <a:lstStyle/>
          <a:p>
            <a:pPr>
              <a:buNone/>
            </a:pPr>
            <a:r>
              <a:rPr lang="en-US" dirty="0" smtClean="0">
                <a:latin typeface="Times New Roman" pitchFamily="18" charset="0"/>
                <a:cs typeface="Times New Roman" pitchFamily="18" charset="0"/>
              </a:rPr>
              <a:t>Stadthaus Complex</a:t>
            </a:r>
          </a:p>
          <a:p>
            <a:pPr>
              <a:buNone/>
            </a:pPr>
            <a:endParaRPr lang="en-US" dirty="0" smtClean="0"/>
          </a:p>
          <a:p>
            <a:pPr>
              <a:buNone/>
            </a:pPr>
            <a:endParaRPr lang="en-US" dirty="0" smtClean="0"/>
          </a:p>
          <a:p>
            <a:pPr>
              <a:buNone/>
            </a:pPr>
            <a:endParaRPr lang="en-US" dirty="0"/>
          </a:p>
        </p:txBody>
      </p:sp>
      <p:sp>
        <p:nvSpPr>
          <p:cNvPr id="9" name="Content Placeholder 8"/>
          <p:cNvSpPr>
            <a:spLocks noGrp="1"/>
          </p:cNvSpPr>
          <p:nvPr>
            <p:ph sz="half" idx="2"/>
          </p:nvPr>
        </p:nvSpPr>
        <p:spPr>
          <a:xfrm>
            <a:off x="3505200" y="1600200"/>
            <a:ext cx="5334000" cy="5105400"/>
          </a:xfrm>
        </p:spPr>
        <p:txBody>
          <a:bodyPr>
            <a:normAutofit/>
          </a:bodyPr>
          <a:lstStyle/>
          <a:p>
            <a:r>
              <a:rPr lang="en-US" dirty="0" smtClean="0">
                <a:latin typeface="Times New Roman" pitchFamily="18" charset="0"/>
                <a:cs typeface="Times New Roman" pitchFamily="18" charset="0"/>
              </a:rPr>
              <a:t>Costs 15% less than concrete/steel replicate</a:t>
            </a:r>
          </a:p>
          <a:p>
            <a:r>
              <a:rPr lang="en-US" dirty="0" smtClean="0">
                <a:latin typeface="Times New Roman" pitchFamily="18" charset="0"/>
                <a:cs typeface="Times New Roman" pitchFamily="18" charset="0"/>
              </a:rPr>
              <a:t>¼ the weight of concrete/steel</a:t>
            </a:r>
          </a:p>
          <a:p>
            <a:pPr lvl="1"/>
            <a:r>
              <a:rPr lang="en-US" dirty="0" smtClean="0">
                <a:latin typeface="Times New Roman" pitchFamily="18" charset="0"/>
                <a:cs typeface="Times New Roman" pitchFamily="18" charset="0"/>
              </a:rPr>
              <a:t>Lowers transport cost</a:t>
            </a:r>
          </a:p>
          <a:p>
            <a:r>
              <a:rPr lang="en-US" dirty="0" smtClean="0">
                <a:latin typeface="Times New Roman" pitchFamily="18" charset="0"/>
                <a:cs typeface="Times New Roman" pitchFamily="18" charset="0"/>
              </a:rPr>
              <a:t>Built w/ Cross-Laminated Timber</a:t>
            </a:r>
          </a:p>
          <a:p>
            <a:pPr lvl="1"/>
            <a:r>
              <a:rPr lang="en-US" dirty="0" smtClean="0">
                <a:latin typeface="Times New Roman" pitchFamily="18" charset="0"/>
                <a:cs typeface="Times New Roman" pitchFamily="18" charset="0"/>
              </a:rPr>
              <a:t>Significantly reduced construction process</a:t>
            </a:r>
          </a:p>
          <a:p>
            <a:pPr lvl="1"/>
            <a:r>
              <a:rPr lang="en-US" dirty="0" smtClean="0">
                <a:latin typeface="Times New Roman" pitchFamily="18" charset="0"/>
                <a:cs typeface="Times New Roman" pitchFamily="18" charset="0"/>
              </a:rPr>
              <a:t>Stores even more C than dimensional lumber </a:t>
            </a:r>
          </a:p>
          <a:p>
            <a:pPr lvl="1"/>
            <a:r>
              <a:rPr lang="en-US" dirty="0">
                <a:latin typeface="Times New Roman" pitchFamily="18" charset="0"/>
                <a:cs typeface="Times New Roman" pitchFamily="18" charset="0"/>
              </a:rPr>
              <a:t>Positive C footprint for 20 years</a:t>
            </a:r>
            <a:r>
              <a:rPr lang="en-US" dirty="0" smtClean="0">
                <a:latin typeface="Times New Roman" pitchFamily="18" charset="0"/>
                <a:cs typeface="Times New Roman" pitchFamily="18" charset="0"/>
              </a:rPr>
              <a:t>!</a:t>
            </a:r>
            <a:endParaRPr lang="en-US" dirty="0"/>
          </a:p>
        </p:txBody>
      </p:sp>
      <p:pic>
        <p:nvPicPr>
          <p:cNvPr id="11" name="Picture 2" descr="http://blog.emap.com/footprint/files/2009/07/stadthaus10hcwillpryce.jpg"/>
          <p:cNvPicPr>
            <a:picLocks noChangeAspect="1" noChangeArrowheads="1"/>
          </p:cNvPicPr>
          <p:nvPr/>
        </p:nvPicPr>
        <p:blipFill>
          <a:blip r:embed="rId3" cstate="print"/>
          <a:stretch>
            <a:fillRect/>
          </a:stretch>
        </p:blipFill>
        <p:spPr bwMode="auto">
          <a:xfrm>
            <a:off x="533400" y="2286000"/>
            <a:ext cx="2776451" cy="3952702"/>
          </a:xfrm>
          <a:prstGeom prst="rect">
            <a:avLst/>
          </a:prstGeom>
          <a:noFill/>
        </p:spPr>
      </p:pic>
    </p:spTree>
    <p:extLst>
      <p:ext uri="{BB962C8B-B14F-4D97-AF65-F5344CB8AC3E}">
        <p14:creationId xmlns:p14="http://schemas.microsoft.com/office/powerpoint/2010/main" val="2124996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267200" y="1524000"/>
            <a:ext cx="4800600" cy="5181600"/>
          </a:xfrm>
        </p:spPr>
        <p:txBody>
          <a:bodyPr>
            <a:normAutofit/>
          </a:bodyPr>
          <a:lstStyle/>
          <a:p>
            <a:r>
              <a:rPr lang="en-US" sz="3200" dirty="0" smtClean="0">
                <a:latin typeface="Times New Roman" pitchFamily="18" charset="0"/>
                <a:cs typeface="Times New Roman" pitchFamily="18" charset="0"/>
              </a:rPr>
              <a:t>Total Emissions – </a:t>
            </a:r>
            <a:r>
              <a:rPr lang="en-US" sz="3200" b="1" dirty="0" smtClean="0">
                <a:latin typeface="Times New Roman" pitchFamily="18" charset="0"/>
                <a:cs typeface="Times New Roman" pitchFamily="18" charset="0"/>
              </a:rPr>
              <a:t>24,993 Mg CO2e</a:t>
            </a:r>
          </a:p>
          <a:p>
            <a:pPr lvl="1"/>
            <a:r>
              <a:rPr lang="en-US" dirty="0" smtClean="0">
                <a:latin typeface="Times New Roman" pitchFamily="18" charset="0"/>
                <a:cs typeface="Times New Roman" pitchFamily="18" charset="0"/>
              </a:rPr>
              <a:t>Concrete       12,375 tons</a:t>
            </a:r>
          </a:p>
          <a:p>
            <a:pPr lvl="1"/>
            <a:r>
              <a:rPr lang="en-US" dirty="0" smtClean="0">
                <a:latin typeface="Times New Roman" pitchFamily="18" charset="0"/>
                <a:cs typeface="Times New Roman" pitchFamily="18" charset="0"/>
              </a:rPr>
              <a:t>Steel          514 tons</a:t>
            </a:r>
          </a:p>
          <a:p>
            <a:pPr lvl="1"/>
            <a:r>
              <a:rPr lang="en-US" dirty="0" smtClean="0">
                <a:latin typeface="Times New Roman" pitchFamily="18" charset="0"/>
                <a:cs typeface="Times New Roman" pitchFamily="18" charset="0"/>
              </a:rPr>
              <a:t>Wood        688 tons (550 MBF)</a:t>
            </a:r>
          </a:p>
          <a:p>
            <a:pPr lvl="1"/>
            <a:endParaRPr lang="en-US"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95% of Lander is concrete and steel</a:t>
            </a:r>
          </a:p>
          <a:p>
            <a:r>
              <a:rPr lang="en-US" sz="3600" dirty="0" smtClean="0">
                <a:latin typeface="Times New Roman" pitchFamily="18" charset="0"/>
                <a:cs typeface="Times New Roman" pitchFamily="18" charset="0"/>
              </a:rPr>
              <a:t>5% of Lander is wood</a:t>
            </a:r>
            <a:endParaRPr lang="en-US" dirty="0">
              <a:latin typeface="Times New Roman" pitchFamily="18" charset="0"/>
              <a:cs typeface="Times New Roman" pitchFamily="18" charset="0"/>
            </a:endParaRPr>
          </a:p>
        </p:txBody>
      </p:sp>
      <p:sp>
        <p:nvSpPr>
          <p:cNvPr id="4" name="Title 1"/>
          <p:cNvSpPr txBox="1">
            <a:spLocks/>
          </p:cNvSpPr>
          <p:nvPr/>
        </p:nvSpPr>
        <p:spPr>
          <a:xfrm>
            <a:off x="25400" y="533400"/>
            <a:ext cx="5765800" cy="9906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800" dirty="0" smtClean="0">
                <a:solidFill>
                  <a:srgbClr val="006600"/>
                </a:solidFill>
                <a:latin typeface="Times New Roman" pitchFamily="18" charset="0"/>
                <a:cs typeface="Times New Roman" pitchFamily="18" charset="0"/>
              </a:rPr>
              <a:t>Case Study: Lander Hall</a:t>
            </a:r>
            <a:endParaRPr lang="en-US" sz="4800" dirty="0">
              <a:solidFill>
                <a:srgbClr val="006600"/>
              </a:solidFill>
              <a:latin typeface="Times New Roman" pitchFamily="18" charset="0"/>
              <a:cs typeface="Times New Roman" pitchFamily="18" charset="0"/>
            </a:endParaRPr>
          </a:p>
        </p:txBody>
      </p:sp>
      <p:pic>
        <p:nvPicPr>
          <p:cNvPr id="8" name="Content Placeholder 3" descr="Landerlight.png"/>
          <p:cNvPicPr>
            <a:picLocks noChangeAspect="1"/>
          </p:cNvPicPr>
          <p:nvPr/>
        </p:nvPicPr>
        <p:blipFill>
          <a:blip r:embed="rId3" cstate="print"/>
          <a:stretch>
            <a:fillRect/>
          </a:stretch>
        </p:blipFill>
        <p:spPr>
          <a:xfrm>
            <a:off x="76200" y="1676400"/>
            <a:ext cx="4219302" cy="2895600"/>
          </a:xfrm>
          <a:prstGeom prst="rect">
            <a:avLst/>
          </a:prstGeom>
        </p:spPr>
      </p:pic>
      <p:graphicFrame>
        <p:nvGraphicFramePr>
          <p:cNvPr id="11" name="Chart 10"/>
          <p:cNvGraphicFramePr/>
          <p:nvPr/>
        </p:nvGraphicFramePr>
        <p:xfrm>
          <a:off x="0" y="4267200"/>
          <a:ext cx="46482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ight Arrow 13"/>
          <p:cNvSpPr/>
          <p:nvPr/>
        </p:nvSpPr>
        <p:spPr>
          <a:xfrm>
            <a:off x="5638800" y="3200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638800" y="3581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019800" y="27432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234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990600"/>
          </a:xfrm>
        </p:spPr>
        <p:txBody>
          <a:bodyPr>
            <a:noAutofit/>
          </a:bodyPr>
          <a:lstStyle/>
          <a:p>
            <a:r>
              <a:rPr lang="en-US" sz="3800" dirty="0" smtClean="0">
                <a:solidFill>
                  <a:srgbClr val="006600"/>
                </a:solidFill>
                <a:latin typeface="Times New Roman" pitchFamily="18" charset="0"/>
                <a:cs typeface="Times New Roman" pitchFamily="18" charset="0"/>
              </a:rPr>
              <a:t>Lander Hall Carbon Emissions and Savings</a:t>
            </a:r>
            <a:endParaRPr lang="en-US" sz="3800" dirty="0">
              <a:solidFill>
                <a:srgbClr val="006600"/>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sz="half" idx="1"/>
          </p:nvPr>
        </p:nvGraphicFramePr>
        <p:xfrm>
          <a:off x="304800" y="1371600"/>
          <a:ext cx="4800600" cy="3209009"/>
        </p:xfrm>
        <a:graphic>
          <a:graphicData uri="http://schemas.openxmlformats.org/drawingml/2006/table">
            <a:tbl>
              <a:tblPr firstRow="1" bandRow="1">
                <a:tableStyleId>{5C22544A-7EE6-4342-B048-85BDC9FD1C3A}</a:tableStyleId>
              </a:tblPr>
              <a:tblGrid>
                <a:gridCol w="2400300"/>
                <a:gridCol w="2400300"/>
              </a:tblGrid>
              <a:tr h="905791">
                <a:tc>
                  <a:txBody>
                    <a:bodyPr/>
                    <a:lstStyle/>
                    <a:p>
                      <a:r>
                        <a:rPr lang="en-US" b="0" dirty="0" smtClean="0">
                          <a:solidFill>
                            <a:schemeClr val="tx1"/>
                          </a:solidFill>
                          <a:latin typeface="Times New Roman" pitchFamily="18" charset="0"/>
                          <a:cs typeface="Times New Roman" pitchFamily="18" charset="0"/>
                        </a:rPr>
                        <a:t>naturally</a:t>
                      </a:r>
                      <a:r>
                        <a:rPr lang="en-US" dirty="0" smtClean="0">
                          <a:solidFill>
                            <a:schemeClr val="tx1"/>
                          </a:solidFill>
                          <a:latin typeface="Times New Roman" pitchFamily="18" charset="0"/>
                          <a:cs typeface="Times New Roman" pitchFamily="18" charset="0"/>
                        </a:rPr>
                        <a:t>:</a:t>
                      </a:r>
                      <a:r>
                        <a:rPr lang="en-US" b="1" dirty="0" smtClean="0">
                          <a:solidFill>
                            <a:schemeClr val="tx1"/>
                          </a:solidFill>
                          <a:latin typeface="Times New Roman" pitchFamily="18" charset="0"/>
                          <a:cs typeface="Times New Roman" pitchFamily="18" charset="0"/>
                        </a:rPr>
                        <a:t>wood*</a:t>
                      </a:r>
                      <a:endParaRPr lang="en-US" b="1" dirty="0">
                        <a:solidFill>
                          <a:schemeClr val="tx1"/>
                        </a:solidFill>
                        <a:latin typeface="Times New Roman" pitchFamily="18" charset="0"/>
                        <a:cs typeface="Times New Roman" pitchFamily="18" charset="0"/>
                      </a:endParaRPr>
                    </a:p>
                  </a:txBody>
                  <a:tcPr marL="72333" marR="72333" anchor="ctr"/>
                </a:tc>
                <a:tc>
                  <a:txBody>
                    <a:bodyPr/>
                    <a:lstStyle/>
                    <a:p>
                      <a:r>
                        <a:rPr lang="en-US" baseline="0" dirty="0" smtClean="0">
                          <a:solidFill>
                            <a:schemeClr val="tx1"/>
                          </a:solidFill>
                          <a:latin typeface="Times New Roman" pitchFamily="18" charset="0"/>
                          <a:cs typeface="Times New Roman" pitchFamily="18" charset="0"/>
                        </a:rPr>
                        <a:t>630 BF (1m</a:t>
                      </a:r>
                      <a:r>
                        <a:rPr lang="en-US" baseline="30000" dirty="0" smtClean="0">
                          <a:solidFill>
                            <a:schemeClr val="tx1"/>
                          </a:solidFill>
                          <a:latin typeface="Times New Roman" pitchFamily="18" charset="0"/>
                          <a:cs typeface="Times New Roman" pitchFamily="18" charset="0"/>
                        </a:rPr>
                        <a:t>3</a:t>
                      </a:r>
                      <a:r>
                        <a:rPr lang="en-US" baseline="0" dirty="0" smtClean="0">
                          <a:solidFill>
                            <a:schemeClr val="tx1"/>
                          </a:solidFill>
                          <a:latin typeface="Times New Roman" pitchFamily="18" charset="0"/>
                          <a:cs typeface="Times New Roman" pitchFamily="18" charset="0"/>
                        </a:rPr>
                        <a:t>) Dimensional Lumber</a:t>
                      </a:r>
                      <a:endParaRPr lang="en-US" dirty="0">
                        <a:solidFill>
                          <a:schemeClr val="tx1"/>
                        </a:solidFill>
                        <a:latin typeface="Times New Roman" pitchFamily="18" charset="0"/>
                        <a:cs typeface="Times New Roman" pitchFamily="18" charset="0"/>
                      </a:endParaRPr>
                    </a:p>
                  </a:txBody>
                  <a:tcPr marL="72333" marR="72333" anchor="ctr"/>
                </a:tc>
              </a:tr>
              <a:tr h="313409">
                <a:tc>
                  <a:txBody>
                    <a:bodyPr/>
                    <a:lstStyle/>
                    <a:p>
                      <a:pPr marL="0" marR="0" algn="l">
                        <a:lnSpc>
                          <a:spcPct val="115000"/>
                        </a:lnSpc>
                        <a:spcBef>
                          <a:spcPts val="0"/>
                        </a:spcBef>
                        <a:spcAft>
                          <a:spcPts val="0"/>
                        </a:spcAft>
                      </a:pPr>
                      <a:r>
                        <a:rPr lang="en-US" sz="1400" dirty="0">
                          <a:latin typeface="Times New Roman" pitchFamily="18" charset="0"/>
                          <a:ea typeface="Calibri"/>
                          <a:cs typeface="Times New Roman" pitchFamily="18" charset="0"/>
                        </a:rPr>
                        <a:t>Carbon Stored </a:t>
                      </a:r>
                    </a:p>
                  </a:txBody>
                  <a:tcPr marL="54250" marR="54250" marT="0" marB="0" anchor="ctr"/>
                </a:tc>
                <a:tc>
                  <a:txBody>
                    <a:bodyPr/>
                    <a:lstStyle/>
                    <a:p>
                      <a:pPr marL="0" marR="0" algn="l">
                        <a:lnSpc>
                          <a:spcPct val="115000"/>
                        </a:lnSpc>
                        <a:spcBef>
                          <a:spcPts val="0"/>
                        </a:spcBef>
                        <a:spcAft>
                          <a:spcPts val="0"/>
                        </a:spcAft>
                      </a:pPr>
                      <a:r>
                        <a:rPr lang="en-US" sz="1400" dirty="0" smtClean="0">
                          <a:latin typeface="Times New Roman" pitchFamily="18" charset="0"/>
                          <a:ea typeface="Calibri"/>
                          <a:cs typeface="Times New Roman" pitchFamily="18" charset="0"/>
                        </a:rPr>
                        <a:t>+765</a:t>
                      </a:r>
                      <a:r>
                        <a:rPr lang="en-US" sz="1400" baseline="0" dirty="0" smtClean="0">
                          <a:latin typeface="Times New Roman" pitchFamily="18" charset="0"/>
                          <a:ea typeface="Calibri"/>
                          <a:cs typeface="Times New Roman" pitchFamily="18" charset="0"/>
                        </a:rPr>
                        <a:t> kg</a:t>
                      </a:r>
                      <a:r>
                        <a:rPr lang="en-US" sz="1400" dirty="0" smtClean="0">
                          <a:latin typeface="Times New Roman" pitchFamily="18" charset="0"/>
                          <a:ea typeface="Calibri"/>
                          <a:cs typeface="Times New Roman" pitchFamily="18" charset="0"/>
                        </a:rPr>
                        <a:t> </a:t>
                      </a:r>
                      <a:r>
                        <a:rPr lang="en-US" sz="1400" dirty="0">
                          <a:latin typeface="Times New Roman" pitchFamily="18" charset="0"/>
                          <a:ea typeface="Calibri"/>
                          <a:cs typeface="Times New Roman" pitchFamily="18" charset="0"/>
                        </a:rPr>
                        <a:t>CO2e</a:t>
                      </a:r>
                    </a:p>
                  </a:txBody>
                  <a:tcPr marL="54250" marR="54250" marT="0" marB="0" anchor="ctr"/>
                </a:tc>
              </a:tr>
              <a:tr h="830045">
                <a:tc>
                  <a:txBody>
                    <a:bodyPr/>
                    <a:lstStyle/>
                    <a:p>
                      <a:pPr marL="0" marR="0" algn="l">
                        <a:lnSpc>
                          <a:spcPct val="115000"/>
                        </a:lnSpc>
                        <a:spcBef>
                          <a:spcPts val="0"/>
                        </a:spcBef>
                        <a:spcAft>
                          <a:spcPts val="0"/>
                        </a:spcAft>
                      </a:pPr>
                      <a:r>
                        <a:rPr lang="en-US" sz="1400" dirty="0" smtClean="0">
                          <a:latin typeface="Times New Roman" pitchFamily="18" charset="0"/>
                          <a:ea typeface="Calibri"/>
                          <a:cs typeface="Times New Roman" pitchFamily="18" charset="0"/>
                        </a:rPr>
                        <a:t>Carbon Emissions (Harvesting</a:t>
                      </a:r>
                      <a:r>
                        <a:rPr lang="en-US" sz="1400" dirty="0">
                          <a:latin typeface="Times New Roman" pitchFamily="18" charset="0"/>
                          <a:ea typeface="Calibri"/>
                          <a:cs typeface="Times New Roman" pitchFamily="18" charset="0"/>
                        </a:rPr>
                        <a:t>, </a:t>
                      </a:r>
                      <a:r>
                        <a:rPr lang="en-US" sz="1400" dirty="0" smtClean="0">
                          <a:latin typeface="Times New Roman" pitchFamily="18" charset="0"/>
                          <a:ea typeface="Calibri"/>
                          <a:cs typeface="Times New Roman" pitchFamily="18" charset="0"/>
                        </a:rPr>
                        <a:t>Manufacturing </a:t>
                      </a:r>
                      <a:r>
                        <a:rPr lang="en-US" sz="1400" dirty="0">
                          <a:latin typeface="Times New Roman" pitchFamily="18" charset="0"/>
                          <a:ea typeface="Calibri"/>
                          <a:cs typeface="Times New Roman" pitchFamily="18" charset="0"/>
                        </a:rPr>
                        <a:t>and </a:t>
                      </a:r>
                      <a:r>
                        <a:rPr lang="en-US" sz="1400" dirty="0" smtClean="0">
                          <a:latin typeface="Times New Roman" pitchFamily="18" charset="0"/>
                          <a:ea typeface="Calibri"/>
                          <a:cs typeface="Times New Roman" pitchFamily="18" charset="0"/>
                        </a:rPr>
                        <a:t>Transportation)</a:t>
                      </a:r>
                      <a:endParaRPr lang="en-US" sz="1400" dirty="0">
                        <a:latin typeface="Times New Roman" pitchFamily="18" charset="0"/>
                        <a:ea typeface="Calibri"/>
                        <a:cs typeface="Times New Roman" pitchFamily="18" charset="0"/>
                      </a:endParaRPr>
                    </a:p>
                  </a:txBody>
                  <a:tcPr marL="54250" marR="54250" marT="0" marB="0" anchor="ctr"/>
                </a:tc>
                <a:tc>
                  <a:txBody>
                    <a:bodyPr/>
                    <a:lstStyle/>
                    <a:p>
                      <a:pPr marL="0" marR="0" algn="l">
                        <a:lnSpc>
                          <a:spcPct val="115000"/>
                        </a:lnSpc>
                        <a:spcBef>
                          <a:spcPts val="0"/>
                        </a:spcBef>
                        <a:spcAft>
                          <a:spcPts val="0"/>
                        </a:spcAft>
                      </a:pPr>
                      <a:r>
                        <a:rPr lang="en-US" sz="1400" dirty="0" smtClean="0">
                          <a:latin typeface="Times New Roman" pitchFamily="18" charset="0"/>
                          <a:ea typeface="Calibri"/>
                          <a:cs typeface="Times New Roman" pitchFamily="18" charset="0"/>
                        </a:rPr>
                        <a:t>-185</a:t>
                      </a:r>
                      <a:r>
                        <a:rPr lang="en-US" sz="1400" baseline="0" dirty="0" smtClean="0">
                          <a:latin typeface="Times New Roman" pitchFamily="18" charset="0"/>
                          <a:ea typeface="Calibri"/>
                          <a:cs typeface="Times New Roman" pitchFamily="18" charset="0"/>
                        </a:rPr>
                        <a:t> kg</a:t>
                      </a:r>
                      <a:r>
                        <a:rPr lang="en-US" sz="1400" dirty="0" smtClean="0">
                          <a:latin typeface="Times New Roman" pitchFamily="18" charset="0"/>
                          <a:ea typeface="Calibri"/>
                          <a:cs typeface="Times New Roman" pitchFamily="18" charset="0"/>
                        </a:rPr>
                        <a:t> </a:t>
                      </a:r>
                      <a:r>
                        <a:rPr lang="en-US" sz="1400" dirty="0">
                          <a:latin typeface="Times New Roman" pitchFamily="18" charset="0"/>
                          <a:ea typeface="Calibri"/>
                          <a:cs typeface="Times New Roman" pitchFamily="18" charset="0"/>
                        </a:rPr>
                        <a:t>CO2e</a:t>
                      </a:r>
                    </a:p>
                  </a:txBody>
                  <a:tcPr marL="54250" marR="54250" marT="0" marB="0" anchor="ctr"/>
                </a:tc>
              </a:tr>
              <a:tr h="304800">
                <a:tc>
                  <a:txBody>
                    <a:bodyPr/>
                    <a:lstStyle/>
                    <a:p>
                      <a:pPr marL="0" marR="0" algn="l">
                        <a:lnSpc>
                          <a:spcPct val="115000"/>
                        </a:lnSpc>
                        <a:spcBef>
                          <a:spcPts val="0"/>
                        </a:spcBef>
                        <a:spcAft>
                          <a:spcPts val="0"/>
                        </a:spcAft>
                      </a:pPr>
                      <a:r>
                        <a:rPr lang="en-US" sz="1400" b="1" dirty="0" smtClean="0">
                          <a:latin typeface="Times New Roman" pitchFamily="18" charset="0"/>
                          <a:ea typeface="Calibri"/>
                          <a:cs typeface="Times New Roman" pitchFamily="18" charset="0"/>
                        </a:rPr>
                        <a:t>Building</a:t>
                      </a:r>
                      <a:r>
                        <a:rPr lang="en-US" sz="1400" b="1" baseline="0" dirty="0" smtClean="0">
                          <a:latin typeface="Times New Roman" pitchFamily="18" charset="0"/>
                          <a:ea typeface="Calibri"/>
                          <a:cs typeface="Times New Roman" pitchFamily="18" charset="0"/>
                        </a:rPr>
                        <a:t> Lifespan</a:t>
                      </a:r>
                      <a:endParaRPr lang="en-US" sz="1400" b="1" dirty="0">
                        <a:latin typeface="Times New Roman" pitchFamily="18" charset="0"/>
                        <a:ea typeface="Calibri"/>
                        <a:cs typeface="Times New Roman" pitchFamily="18" charset="0"/>
                      </a:endParaRPr>
                    </a:p>
                  </a:txBody>
                  <a:tcPr marL="54250" marR="54250" marT="0" marB="0" anchor="ctr"/>
                </a:tc>
                <a:tc>
                  <a:txBody>
                    <a:bodyPr/>
                    <a:lstStyle/>
                    <a:p>
                      <a:pPr marL="0" marR="0" algn="l">
                        <a:lnSpc>
                          <a:spcPct val="115000"/>
                        </a:lnSpc>
                        <a:spcBef>
                          <a:spcPts val="0"/>
                        </a:spcBef>
                        <a:spcAft>
                          <a:spcPts val="0"/>
                        </a:spcAft>
                      </a:pPr>
                      <a:r>
                        <a:rPr lang="en-US" sz="1400" b="1" dirty="0" smtClean="0">
                          <a:latin typeface="Times New Roman" pitchFamily="18" charset="0"/>
                          <a:ea typeface="Calibri"/>
                          <a:cs typeface="Times New Roman" pitchFamily="18" charset="0"/>
                        </a:rPr>
                        <a:t>Carbon Sequestered</a:t>
                      </a:r>
                      <a:endParaRPr lang="en-US" sz="1400" b="1" dirty="0">
                        <a:latin typeface="Times New Roman" pitchFamily="18" charset="0"/>
                        <a:ea typeface="Calibri"/>
                        <a:cs typeface="Times New Roman" pitchFamily="18" charset="0"/>
                      </a:endParaRPr>
                    </a:p>
                  </a:txBody>
                  <a:tcPr marL="54250" marR="54250" marT="0" marB="0" anchor="ctr"/>
                </a:tc>
              </a:tr>
              <a:tr h="304800">
                <a:tc>
                  <a:txBody>
                    <a:bodyPr/>
                    <a:lstStyle/>
                    <a:p>
                      <a:pPr marL="0" marR="0" algn="l">
                        <a:lnSpc>
                          <a:spcPct val="115000"/>
                        </a:lnSpc>
                        <a:spcBef>
                          <a:spcPts val="0"/>
                        </a:spcBef>
                        <a:spcAft>
                          <a:spcPts val="0"/>
                        </a:spcAft>
                      </a:pPr>
                      <a:r>
                        <a:rPr lang="en-US" sz="1400" b="0" dirty="0">
                          <a:latin typeface="Times New Roman" pitchFamily="18" charset="0"/>
                          <a:ea typeface="Calibri"/>
                          <a:cs typeface="Times New Roman" pitchFamily="18" charset="0"/>
                        </a:rPr>
                        <a:t>50 years</a:t>
                      </a:r>
                    </a:p>
                  </a:txBody>
                  <a:tcPr marL="54250" marR="54250" marT="0" marB="0" anchor="ctr"/>
                </a:tc>
                <a:tc>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a:t>
                      </a:r>
                      <a:r>
                        <a:rPr lang="en-US" sz="1400" b="1" dirty="0" smtClean="0">
                          <a:latin typeface="Times New Roman" pitchFamily="18" charset="0"/>
                          <a:ea typeface="Calibri"/>
                          <a:cs typeface="Times New Roman" pitchFamily="18" charset="0"/>
                        </a:rPr>
                        <a:t>198 </a:t>
                      </a:r>
                      <a:r>
                        <a:rPr lang="en-US" sz="1400" b="1" dirty="0">
                          <a:latin typeface="Times New Roman" pitchFamily="18" charset="0"/>
                          <a:ea typeface="Calibri"/>
                          <a:cs typeface="Times New Roman" pitchFamily="18" charset="0"/>
                        </a:rPr>
                        <a:t>kg CO2e</a:t>
                      </a:r>
                    </a:p>
                  </a:txBody>
                  <a:tcPr marL="54250" marR="54250" marT="0" marB="0" anchor="ctr"/>
                </a:tc>
              </a:tr>
              <a:tr h="304800">
                <a:tc>
                  <a:txBody>
                    <a:bodyPr/>
                    <a:lstStyle/>
                    <a:p>
                      <a:pPr marL="0" marR="0" algn="l">
                        <a:lnSpc>
                          <a:spcPct val="115000"/>
                        </a:lnSpc>
                        <a:spcBef>
                          <a:spcPts val="0"/>
                        </a:spcBef>
                        <a:spcAft>
                          <a:spcPts val="0"/>
                        </a:spcAft>
                      </a:pPr>
                      <a:r>
                        <a:rPr lang="en-US" sz="1400" b="0" dirty="0">
                          <a:latin typeface="Times New Roman" pitchFamily="18" charset="0"/>
                          <a:ea typeface="Calibri"/>
                          <a:cs typeface="Times New Roman" pitchFamily="18" charset="0"/>
                        </a:rPr>
                        <a:t>75 years</a:t>
                      </a:r>
                    </a:p>
                  </a:txBody>
                  <a:tcPr marL="54250" marR="54250" marT="0" marB="0" anchor="ctr"/>
                </a:tc>
                <a:tc>
                  <a:txBody>
                    <a:bodyPr/>
                    <a:lstStyle/>
                    <a:p>
                      <a:pPr marL="0" marR="0" algn="l">
                        <a:lnSpc>
                          <a:spcPct val="115000"/>
                        </a:lnSpc>
                        <a:spcBef>
                          <a:spcPts val="0"/>
                        </a:spcBef>
                        <a:spcAft>
                          <a:spcPts val="0"/>
                        </a:spcAft>
                      </a:pPr>
                      <a:r>
                        <a:rPr lang="en-US" sz="1400" b="1" dirty="0" smtClean="0">
                          <a:latin typeface="Times New Roman" pitchFamily="18" charset="0"/>
                          <a:ea typeface="Calibri"/>
                          <a:cs typeface="Times New Roman" pitchFamily="18" charset="0"/>
                        </a:rPr>
                        <a:t>+389 </a:t>
                      </a:r>
                      <a:r>
                        <a:rPr lang="en-US" sz="1400" b="1" dirty="0">
                          <a:latin typeface="Times New Roman" pitchFamily="18" charset="0"/>
                          <a:ea typeface="Calibri"/>
                          <a:cs typeface="Times New Roman" pitchFamily="18" charset="0"/>
                        </a:rPr>
                        <a:t>kg CO2e</a:t>
                      </a:r>
                    </a:p>
                  </a:txBody>
                  <a:tcPr marL="54250" marR="54250" marT="0" marB="0" anchor="ctr"/>
                </a:tc>
              </a:tr>
              <a:tr h="236381">
                <a:tc>
                  <a:txBody>
                    <a:bodyPr/>
                    <a:lstStyle/>
                    <a:p>
                      <a:pPr marL="0" marR="0" algn="l">
                        <a:lnSpc>
                          <a:spcPct val="115000"/>
                        </a:lnSpc>
                        <a:spcBef>
                          <a:spcPts val="0"/>
                        </a:spcBef>
                        <a:spcAft>
                          <a:spcPts val="0"/>
                        </a:spcAft>
                      </a:pPr>
                      <a:r>
                        <a:rPr lang="en-US" sz="1400" b="0" dirty="0">
                          <a:latin typeface="Times New Roman" pitchFamily="18" charset="0"/>
                          <a:ea typeface="Calibri"/>
                          <a:cs typeface="Times New Roman" pitchFamily="18" charset="0"/>
                        </a:rPr>
                        <a:t>100 years</a:t>
                      </a:r>
                    </a:p>
                  </a:txBody>
                  <a:tcPr marL="54250" marR="54250" marT="0" marB="0" anchor="ctr"/>
                </a:tc>
                <a:tc>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a:t>
                      </a:r>
                      <a:r>
                        <a:rPr lang="en-US" sz="1400" b="1" dirty="0" smtClean="0">
                          <a:latin typeface="Times New Roman" pitchFamily="18" charset="0"/>
                          <a:ea typeface="Calibri"/>
                          <a:cs typeface="Times New Roman" pitchFamily="18" charset="0"/>
                        </a:rPr>
                        <a:t>580 </a:t>
                      </a:r>
                      <a:r>
                        <a:rPr lang="en-US" sz="1400" b="1" dirty="0">
                          <a:latin typeface="Times New Roman" pitchFamily="18" charset="0"/>
                          <a:ea typeface="Calibri"/>
                          <a:cs typeface="Times New Roman" pitchFamily="18" charset="0"/>
                        </a:rPr>
                        <a:t>kg CO2e</a:t>
                      </a:r>
                    </a:p>
                  </a:txBody>
                  <a:tcPr marL="54250" marR="54250" marT="0" marB="0" anchor="ctr"/>
                </a:tc>
              </a:tr>
            </a:tbl>
          </a:graphicData>
        </a:graphic>
      </p:graphicFrame>
      <p:sp>
        <p:nvSpPr>
          <p:cNvPr id="11" name="Content Placeholder 10"/>
          <p:cNvSpPr>
            <a:spLocks noGrp="1"/>
          </p:cNvSpPr>
          <p:nvPr>
            <p:ph sz="half" idx="2"/>
          </p:nvPr>
        </p:nvSpPr>
        <p:spPr>
          <a:xfrm>
            <a:off x="5257800" y="1447800"/>
            <a:ext cx="3810000" cy="4718304"/>
          </a:xfrm>
        </p:spPr>
        <p:txBody>
          <a:bodyPr>
            <a:normAutofit fontScale="92500" lnSpcReduction="10000"/>
          </a:bodyPr>
          <a:lstStyle/>
          <a:p>
            <a:r>
              <a:rPr lang="en-US" sz="2400" dirty="0" smtClean="0">
                <a:latin typeface="Times New Roman" pitchFamily="18" charset="0"/>
                <a:cs typeface="Times New Roman" pitchFamily="18" charset="0"/>
              </a:rPr>
              <a:t>Life-Cycle Assessment</a:t>
            </a:r>
          </a:p>
          <a:p>
            <a:pPr lvl="1"/>
            <a:r>
              <a:rPr lang="en-US" sz="1800" dirty="0" smtClean="0">
                <a:latin typeface="Times New Roman" pitchFamily="18" charset="0"/>
                <a:cs typeface="Times New Roman" pitchFamily="18" charset="0"/>
              </a:rPr>
              <a:t>PAS 2050 protocol</a:t>
            </a:r>
          </a:p>
          <a:p>
            <a:pPr lvl="1"/>
            <a:r>
              <a:rPr lang="en-US" sz="1800" dirty="0" smtClean="0">
                <a:latin typeface="Times New Roman" pitchFamily="18" charset="0"/>
                <a:cs typeface="Times New Roman" pitchFamily="18" charset="0"/>
              </a:rPr>
              <a:t>Full Carbon credit after 100 years (75% for 75yrs, 50% for 50yrs)</a:t>
            </a:r>
          </a:p>
          <a:p>
            <a:pPr lvl="1">
              <a:buNone/>
            </a:pPr>
            <a:endParaRPr lang="en-US" sz="20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Lander emits..</a:t>
            </a:r>
          </a:p>
          <a:p>
            <a:pPr lvl="1"/>
            <a:r>
              <a:rPr lang="en-US" sz="1800" dirty="0" smtClean="0">
                <a:latin typeface="Times New Roman" pitchFamily="18" charset="0"/>
                <a:cs typeface="Times New Roman" pitchFamily="18" charset="0"/>
              </a:rPr>
              <a:t>50yr: 24,993 Mg CO2e</a:t>
            </a:r>
          </a:p>
          <a:p>
            <a:pPr lvl="1"/>
            <a:r>
              <a:rPr lang="en-US" sz="1800" dirty="0" smtClean="0">
                <a:latin typeface="Times New Roman" pitchFamily="18" charset="0"/>
                <a:cs typeface="Times New Roman" pitchFamily="18" charset="0"/>
              </a:rPr>
              <a:t>75yr: 24,826 Mg CO2e</a:t>
            </a:r>
          </a:p>
          <a:p>
            <a:pPr lvl="1"/>
            <a:r>
              <a:rPr lang="en-US" sz="1800" dirty="0" smtClean="0">
                <a:latin typeface="Times New Roman" pitchFamily="18" charset="0"/>
                <a:cs typeface="Times New Roman" pitchFamily="18" charset="0"/>
              </a:rPr>
              <a:t>100yr: 24,440 Mg CO2e</a:t>
            </a:r>
          </a:p>
          <a:p>
            <a:pPr lvl="1">
              <a:buNone/>
            </a:pPr>
            <a:endParaRPr lang="en-US" sz="18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All</a:t>
            </a:r>
            <a:r>
              <a:rPr lang="en-US" dirty="0" smtClean="0">
                <a:latin typeface="Times New Roman" pitchFamily="18" charset="0"/>
                <a:cs typeface="Times New Roman" pitchFamily="18" charset="0"/>
              </a:rPr>
              <a:t> Wood-Lander offsets..</a:t>
            </a:r>
          </a:p>
          <a:p>
            <a:pPr lvl="1"/>
            <a:r>
              <a:rPr lang="en-US" sz="2200" b="1" dirty="0" smtClean="0">
                <a:latin typeface="Times New Roman" pitchFamily="18" charset="0"/>
                <a:cs typeface="Times New Roman" pitchFamily="18" charset="0"/>
              </a:rPr>
              <a:t>50 yr: +2083 Mg CO2e</a:t>
            </a:r>
          </a:p>
          <a:p>
            <a:pPr lvl="1"/>
            <a:r>
              <a:rPr lang="en-US" sz="2200" b="1" dirty="0" smtClean="0">
                <a:latin typeface="Times New Roman" pitchFamily="18" charset="0"/>
                <a:cs typeface="Times New Roman" pitchFamily="18" charset="0"/>
              </a:rPr>
              <a:t>75 yr: +5370 Mg CO2e</a:t>
            </a:r>
          </a:p>
          <a:p>
            <a:pPr lvl="1"/>
            <a:r>
              <a:rPr lang="en-US" sz="2200" b="1" dirty="0" smtClean="0">
                <a:latin typeface="Times New Roman" pitchFamily="18" charset="0"/>
                <a:cs typeface="Times New Roman" pitchFamily="18" charset="0"/>
              </a:rPr>
              <a:t>100yr: +8655 Mg CO2e</a:t>
            </a:r>
            <a:endParaRPr lang="en-US" sz="2200" b="1"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24672821"/>
              </p:ext>
            </p:extLst>
          </p:nvPr>
        </p:nvGraphicFramePr>
        <p:xfrm>
          <a:off x="228600" y="4724400"/>
          <a:ext cx="5029200" cy="1906626"/>
        </p:xfrm>
        <a:graphic>
          <a:graphicData uri="http://schemas.openxmlformats.org/drawingml/2006/table">
            <a:tbl>
              <a:tblPr firstRow="1" bandRow="1">
                <a:tableStyleId>{5C22544A-7EE6-4342-B048-85BDC9FD1C3A}</a:tableStyleId>
              </a:tblPr>
              <a:tblGrid>
                <a:gridCol w="1405218"/>
                <a:gridCol w="3623982"/>
              </a:tblGrid>
              <a:tr h="685800">
                <a:tc>
                  <a:txBody>
                    <a:bodyPr/>
                    <a:lstStyle/>
                    <a:p>
                      <a:pPr marL="0" marR="0" algn="l">
                        <a:lnSpc>
                          <a:spcPct val="115000"/>
                        </a:lnSpc>
                        <a:spcBef>
                          <a:spcPts val="0"/>
                        </a:spcBef>
                        <a:spcAft>
                          <a:spcPts val="0"/>
                        </a:spcAft>
                      </a:pPr>
                      <a:r>
                        <a:rPr lang="en-US" sz="1800" dirty="0" smtClean="0">
                          <a:solidFill>
                            <a:schemeClr val="tx1"/>
                          </a:solidFill>
                          <a:latin typeface="Times New Roman" pitchFamily="18" charset="0"/>
                          <a:cs typeface="Times New Roman" pitchFamily="18" charset="0"/>
                        </a:rPr>
                        <a:t>Lander</a:t>
                      </a:r>
                      <a:r>
                        <a:rPr lang="en-US" sz="1800" baseline="0" dirty="0" smtClean="0">
                          <a:solidFill>
                            <a:schemeClr val="tx1"/>
                          </a:solidFill>
                          <a:latin typeface="Times New Roman" pitchFamily="18" charset="0"/>
                          <a:cs typeface="Times New Roman" pitchFamily="18" charset="0"/>
                        </a:rPr>
                        <a:t> Hall</a:t>
                      </a:r>
                      <a:endParaRPr lang="en-US" sz="1800" dirty="0">
                        <a:solidFill>
                          <a:schemeClr val="tx1"/>
                        </a:solidFill>
                        <a:latin typeface="Times New Roman" pitchFamily="18" charset="0"/>
                        <a:ea typeface="Calibri"/>
                        <a:cs typeface="Times New Roman" pitchFamily="18" charset="0"/>
                      </a:endParaRPr>
                    </a:p>
                  </a:txBody>
                  <a:tcPr marL="68580" marR="68580" marT="0" marB="0" anchor="ctr">
                    <a:solidFill>
                      <a:schemeClr val="accent1"/>
                    </a:solidFill>
                  </a:tcPr>
                </a:tc>
                <a:tc>
                  <a:txBody>
                    <a:bodyPr/>
                    <a:lstStyle/>
                    <a:p>
                      <a:pPr marL="0" marR="0" algn="l">
                        <a:lnSpc>
                          <a:spcPct val="115000"/>
                        </a:lnSpc>
                        <a:spcBef>
                          <a:spcPts val="0"/>
                        </a:spcBef>
                        <a:spcAft>
                          <a:spcPts val="0"/>
                        </a:spcAft>
                      </a:pPr>
                      <a:r>
                        <a:rPr lang="en-US" sz="1800" dirty="0">
                          <a:solidFill>
                            <a:schemeClr val="tx1"/>
                          </a:solidFill>
                          <a:latin typeface="Times New Roman" pitchFamily="18" charset="0"/>
                          <a:cs typeface="Times New Roman" pitchFamily="18" charset="0"/>
                        </a:rPr>
                        <a:t>550,000 BF Dimensional </a:t>
                      </a:r>
                      <a:r>
                        <a:rPr lang="en-US" sz="1800" dirty="0" smtClean="0">
                          <a:solidFill>
                            <a:schemeClr val="tx1"/>
                          </a:solidFill>
                          <a:latin typeface="Times New Roman" pitchFamily="18" charset="0"/>
                          <a:cs typeface="Times New Roman" pitchFamily="18" charset="0"/>
                        </a:rPr>
                        <a:t>Lumber**</a:t>
                      </a:r>
                      <a:endParaRPr lang="en-US" sz="1800" dirty="0">
                        <a:solidFill>
                          <a:schemeClr val="tx1"/>
                        </a:solidFill>
                        <a:latin typeface="Times New Roman" pitchFamily="18" charset="0"/>
                        <a:ea typeface="Calibri"/>
                        <a:cs typeface="Times New Roman" pitchFamily="18" charset="0"/>
                      </a:endParaRPr>
                    </a:p>
                  </a:txBody>
                  <a:tcPr marL="68580" marR="68580" marT="0" marB="0" anchor="ctr">
                    <a:solidFill>
                      <a:schemeClr val="accent1"/>
                    </a:solidFill>
                  </a:tcPr>
                </a:tc>
              </a:tr>
              <a:tr h="457200">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50 years</a:t>
                      </a:r>
                      <a:endParaRPr lang="en-US" sz="1400" dirty="0">
                        <a:latin typeface="Times New Roman" pitchFamily="18" charset="0"/>
                        <a:ea typeface="Calibri"/>
                        <a:cs typeface="Times New Roman" pitchFamily="18" charset="0"/>
                      </a:endParaRPr>
                    </a:p>
                  </a:txBody>
                  <a:tcPr marL="68580" marR="68580" marT="0" marB="0" anchor="ctr">
                    <a:solidFill>
                      <a:schemeClr val="accent1">
                        <a:lumMod val="60000"/>
                        <a:lumOff val="40000"/>
                      </a:schemeClr>
                    </a:solidFill>
                  </a:tcPr>
                </a:tc>
                <a:tc>
                  <a:txBody>
                    <a:bodyPr/>
                    <a:lstStyle/>
                    <a:p>
                      <a:pPr marL="0" marR="0" algn="l">
                        <a:lnSpc>
                          <a:spcPct val="115000"/>
                        </a:lnSpc>
                        <a:spcBef>
                          <a:spcPts val="0"/>
                        </a:spcBef>
                        <a:spcAft>
                          <a:spcPts val="0"/>
                        </a:spcAft>
                      </a:pPr>
                      <a:r>
                        <a:rPr lang="en-US" sz="1400" b="1" dirty="0" smtClean="0">
                          <a:latin typeface="Times New Roman" pitchFamily="18" charset="0"/>
                          <a:cs typeface="Times New Roman" pitchFamily="18" charset="0"/>
                        </a:rPr>
                        <a:t>+173 </a:t>
                      </a:r>
                      <a:r>
                        <a:rPr lang="en-US" sz="1400" b="1" dirty="0">
                          <a:latin typeface="Times New Roman" pitchFamily="18" charset="0"/>
                          <a:cs typeface="Times New Roman" pitchFamily="18" charset="0"/>
                        </a:rPr>
                        <a:t>Mg CO2e</a:t>
                      </a:r>
                      <a:endParaRPr lang="en-US" sz="1400" b="1" dirty="0">
                        <a:latin typeface="Times New Roman" pitchFamily="18" charset="0"/>
                        <a:ea typeface="Calibri"/>
                        <a:cs typeface="Times New Roman" pitchFamily="18" charset="0"/>
                      </a:endParaRPr>
                    </a:p>
                  </a:txBody>
                  <a:tcPr marL="68580" marR="68580" marT="0" marB="0" anchor="ctr">
                    <a:solidFill>
                      <a:schemeClr val="accent1">
                        <a:lumMod val="60000"/>
                        <a:lumOff val="40000"/>
                      </a:schemeClr>
                    </a:solidFill>
                  </a:tcPr>
                </a:tc>
              </a:tr>
              <a:tr h="457200">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75 years</a:t>
                      </a:r>
                      <a:endParaRPr lang="en-US" sz="1400" dirty="0">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marL="0" marR="0" algn="l">
                        <a:lnSpc>
                          <a:spcPct val="115000"/>
                        </a:lnSpc>
                        <a:spcBef>
                          <a:spcPts val="0"/>
                        </a:spcBef>
                        <a:spcAft>
                          <a:spcPts val="0"/>
                        </a:spcAft>
                      </a:pPr>
                      <a:r>
                        <a:rPr lang="en-US" sz="1400" b="1" dirty="0" smtClean="0">
                          <a:latin typeface="Times New Roman" pitchFamily="18" charset="0"/>
                          <a:cs typeface="Times New Roman" pitchFamily="18" charset="0"/>
                        </a:rPr>
                        <a:t>+340</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Mg </a:t>
                      </a:r>
                      <a:r>
                        <a:rPr lang="en-US" sz="1400" b="1" dirty="0">
                          <a:latin typeface="Times New Roman" pitchFamily="18" charset="0"/>
                          <a:cs typeface="Times New Roman" pitchFamily="18" charset="0"/>
                        </a:rPr>
                        <a:t>CO2e</a:t>
                      </a:r>
                      <a:endParaRPr lang="en-US" sz="1400" b="1" dirty="0">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06426">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100 years</a:t>
                      </a:r>
                      <a:endParaRPr lang="en-US" sz="1400" dirty="0">
                        <a:latin typeface="Times New Roman" pitchFamily="18" charset="0"/>
                        <a:ea typeface="Calibri"/>
                        <a:cs typeface="Times New Roman" pitchFamily="18" charset="0"/>
                      </a:endParaRPr>
                    </a:p>
                  </a:txBody>
                  <a:tcPr marL="68580" marR="68580" marT="0" marB="0" anchor="ctr">
                    <a:solidFill>
                      <a:schemeClr val="accent1">
                        <a:lumMod val="60000"/>
                        <a:lumOff val="40000"/>
                      </a:schemeClr>
                    </a:solidFill>
                  </a:tcPr>
                </a:tc>
                <a:tc>
                  <a:txBody>
                    <a:bodyPr/>
                    <a:lstStyle/>
                    <a:p>
                      <a:pPr marL="0" marR="0" algn="l">
                        <a:lnSpc>
                          <a:spcPct val="115000"/>
                        </a:lnSpc>
                        <a:spcBef>
                          <a:spcPts val="0"/>
                        </a:spcBef>
                        <a:spcAft>
                          <a:spcPts val="0"/>
                        </a:spcAft>
                      </a:pPr>
                      <a:r>
                        <a:rPr lang="en-US" sz="1400" b="1" dirty="0">
                          <a:latin typeface="Times New Roman" pitchFamily="18" charset="0"/>
                          <a:cs typeface="Times New Roman" pitchFamily="18" charset="0"/>
                        </a:rPr>
                        <a:t>+</a:t>
                      </a:r>
                      <a:r>
                        <a:rPr lang="en-US" sz="1400" b="1" dirty="0" smtClean="0">
                          <a:latin typeface="Times New Roman" pitchFamily="18" charset="0"/>
                          <a:cs typeface="Times New Roman" pitchFamily="18" charset="0"/>
                        </a:rPr>
                        <a:t>506 </a:t>
                      </a:r>
                      <a:r>
                        <a:rPr lang="en-US" sz="1400" b="1" dirty="0">
                          <a:latin typeface="Times New Roman" pitchFamily="18" charset="0"/>
                          <a:cs typeface="Times New Roman" pitchFamily="18" charset="0"/>
                        </a:rPr>
                        <a:t>Mg CO2e</a:t>
                      </a:r>
                      <a:endParaRPr lang="en-US" sz="1400" b="1" dirty="0">
                        <a:latin typeface="Times New Roman" pitchFamily="18" charset="0"/>
                        <a:ea typeface="Calibri"/>
                        <a:cs typeface="Times New Roman" pitchFamily="18" charset="0"/>
                      </a:endParaRPr>
                    </a:p>
                  </a:txBody>
                  <a:tcPr marL="68580" marR="68580" marT="0" marB="0" anchor="ctr">
                    <a:solidFill>
                      <a:schemeClr val="accent1">
                        <a:lumMod val="60000"/>
                        <a:lumOff val="40000"/>
                      </a:schemeClr>
                    </a:solidFill>
                  </a:tcPr>
                </a:tc>
              </a:tr>
            </a:tbl>
          </a:graphicData>
        </a:graphic>
      </p:graphicFrame>
      <p:sp>
        <p:nvSpPr>
          <p:cNvPr id="10" name="TextBox 9"/>
          <p:cNvSpPr txBox="1"/>
          <p:nvPr/>
        </p:nvSpPr>
        <p:spPr>
          <a:xfrm>
            <a:off x="5486400" y="6150114"/>
            <a:ext cx="3657600" cy="707886"/>
          </a:xfrm>
          <a:prstGeom prst="rect">
            <a:avLst/>
          </a:prstGeom>
          <a:noFill/>
        </p:spPr>
        <p:txBody>
          <a:bodyPr wrap="square" rtlCol="0">
            <a:spAutoFit/>
          </a:bodyPr>
          <a:lstStyle/>
          <a:p>
            <a:r>
              <a:rPr lang="en-US" sz="1000" dirty="0" smtClean="0">
                <a:latin typeface="Times New Roman" pitchFamily="18" charset="0"/>
                <a:cs typeface="Times New Roman" pitchFamily="18" charset="0"/>
              </a:rPr>
              <a:t>*naturally:wood: Demonstrating Wood’s Carbon Benefits, Feb. 2011</a:t>
            </a:r>
          </a:p>
          <a:p>
            <a:r>
              <a:rPr lang="en-US" sz="1000" dirty="0" smtClean="0">
                <a:latin typeface="Times New Roman" pitchFamily="18" charset="0"/>
                <a:cs typeface="Times New Roman" pitchFamily="18" charset="0"/>
              </a:rPr>
              <a:t>**John Gilson of Walsh Construction; Troy Stahlecker of UW Capital Projects Office </a:t>
            </a:r>
            <a:endParaRPr lang="en-US" sz="1000" dirty="0"/>
          </a:p>
        </p:txBody>
      </p:sp>
    </p:spTree>
    <p:extLst>
      <p:ext uri="{BB962C8B-B14F-4D97-AF65-F5344CB8AC3E}">
        <p14:creationId xmlns:p14="http://schemas.microsoft.com/office/powerpoint/2010/main" val="333767877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457200"/>
            <a:ext cx="8229600" cy="990600"/>
          </a:xfrm>
        </p:spPr>
        <p:txBody>
          <a:bodyPr>
            <a:normAutofit/>
          </a:bodyPr>
          <a:lstStyle/>
          <a:p>
            <a:r>
              <a:rPr lang="en-US" dirty="0" smtClean="0">
                <a:solidFill>
                  <a:srgbClr val="006600"/>
                </a:solidFill>
                <a:latin typeface="Times New Roman" pitchFamily="18" charset="0"/>
                <a:cs typeface="Times New Roman" pitchFamily="18" charset="0"/>
              </a:rPr>
              <a:t>Lander Emissions and Offsets Projections</a:t>
            </a:r>
            <a:endParaRPr lang="en-US" dirty="0">
              <a:solidFill>
                <a:srgbClr val="006600"/>
              </a:solidFill>
              <a:latin typeface="Times New Roman" pitchFamily="18" charset="0"/>
              <a:cs typeface="Times New Roman" pitchFamily="18" charset="0"/>
            </a:endParaRPr>
          </a:p>
        </p:txBody>
      </p:sp>
      <p:sp>
        <p:nvSpPr>
          <p:cNvPr id="15" name="Content Placeholder 14"/>
          <p:cNvSpPr>
            <a:spLocks noGrp="1"/>
          </p:cNvSpPr>
          <p:nvPr>
            <p:ph idx="1"/>
          </p:nvPr>
        </p:nvSpPr>
        <p:spPr>
          <a:xfrm>
            <a:off x="5105400" y="1752600"/>
            <a:ext cx="4038600" cy="4876800"/>
          </a:xfrm>
        </p:spPr>
        <p:txBody>
          <a:bodyPr>
            <a:normAutofit fontScale="92500" lnSpcReduction="10000"/>
          </a:bodyPr>
          <a:lstStyle/>
          <a:p>
            <a:r>
              <a:rPr lang="en-US" sz="2000" dirty="0" smtClean="0"/>
              <a:t> </a:t>
            </a:r>
            <a:r>
              <a:rPr lang="en-US" sz="2000" b="1" dirty="0" smtClean="0">
                <a:latin typeface="Times New Roman" pitchFamily="18" charset="0"/>
                <a:cs typeface="Times New Roman" pitchFamily="18" charset="0"/>
              </a:rPr>
              <a:t>Lander w/ 50 year lifespan is 90% wood to = Net Zero Carbon </a:t>
            </a:r>
          </a:p>
          <a:p>
            <a:pPr lvl="1"/>
            <a:r>
              <a:rPr lang="en-US" sz="1800" dirty="0" smtClean="0">
                <a:latin typeface="Times New Roman" pitchFamily="18" charset="0"/>
                <a:cs typeface="Times New Roman" pitchFamily="18" charset="0"/>
              </a:rPr>
              <a:t>&gt;90% to achieve offsets</a:t>
            </a:r>
          </a:p>
          <a:p>
            <a:pPr lvl="1"/>
            <a:r>
              <a:rPr lang="en-US" sz="1800" dirty="0" smtClean="0">
                <a:latin typeface="Times New Roman" pitchFamily="18" charset="0"/>
                <a:cs typeface="Times New Roman" pitchFamily="18" charset="0"/>
              </a:rPr>
              <a:t>100 yr Lander w/ 62% wood </a:t>
            </a:r>
          </a:p>
          <a:p>
            <a:pPr lvl="1">
              <a:buNone/>
            </a:pPr>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Increase Lifespan</a:t>
            </a:r>
          </a:p>
          <a:p>
            <a:pPr lvl="1"/>
            <a:r>
              <a:rPr lang="en-US" sz="1800" dirty="0" smtClean="0">
                <a:latin typeface="Times New Roman" pitchFamily="18" charset="0"/>
                <a:cs typeface="Times New Roman" pitchFamily="18" charset="0"/>
              </a:rPr>
              <a:t>Increase C Savings</a:t>
            </a:r>
          </a:p>
          <a:p>
            <a:pPr lvl="1"/>
            <a:r>
              <a:rPr lang="en-US" sz="1800" dirty="0" smtClean="0">
                <a:latin typeface="Times New Roman" pitchFamily="18" charset="0"/>
                <a:cs typeface="Times New Roman" pitchFamily="18" charset="0"/>
              </a:rPr>
              <a:t>Less wood for C offsets  </a:t>
            </a:r>
          </a:p>
          <a:p>
            <a:pPr lvl="1">
              <a:buNone/>
            </a:pPr>
            <a:endParaRPr lang="en-US"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Increase % Wood</a:t>
            </a:r>
          </a:p>
          <a:p>
            <a:pPr lvl="1"/>
            <a:r>
              <a:rPr lang="en-US" sz="1800" dirty="0" smtClean="0">
                <a:latin typeface="Times New Roman" pitchFamily="18" charset="0"/>
                <a:cs typeface="Times New Roman" pitchFamily="18" charset="0"/>
              </a:rPr>
              <a:t>Increase C Savings</a:t>
            </a:r>
          </a:p>
          <a:p>
            <a:pPr lvl="1"/>
            <a:r>
              <a:rPr lang="en-US" sz="1800" dirty="0" smtClean="0">
                <a:latin typeface="Times New Roman" pitchFamily="18" charset="0"/>
                <a:cs typeface="Times New Roman" pitchFamily="18" charset="0"/>
              </a:rPr>
              <a:t>Increase offsets in less time</a:t>
            </a:r>
          </a:p>
          <a:p>
            <a:pPr lvl="1">
              <a:buNone/>
            </a:pPr>
            <a:endParaRPr lang="en-US"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Increase Lifespan and % Wood </a:t>
            </a:r>
          </a:p>
          <a:p>
            <a:pPr lvl="1"/>
            <a:r>
              <a:rPr lang="en-US" sz="1800" dirty="0" smtClean="0">
                <a:latin typeface="Times New Roman" pitchFamily="18" charset="0"/>
                <a:cs typeface="Times New Roman" pitchFamily="18" charset="0"/>
              </a:rPr>
              <a:t>Largest offsets</a:t>
            </a:r>
          </a:p>
          <a:p>
            <a:pPr lvl="1"/>
            <a:r>
              <a:rPr lang="en-US" sz="1800" dirty="0" smtClean="0">
                <a:latin typeface="Times New Roman" pitchFamily="18" charset="0"/>
                <a:cs typeface="Times New Roman" pitchFamily="18" charset="0"/>
              </a:rPr>
              <a:t> Most sustainable</a:t>
            </a:r>
          </a:p>
          <a:p>
            <a:pPr lvl="1">
              <a:buNone/>
            </a:pPr>
            <a:endParaRPr lang="en-US" sz="1800" dirty="0" smtClean="0"/>
          </a:p>
          <a:p>
            <a:pPr>
              <a:buNone/>
            </a:pPr>
            <a:endParaRPr lang="en-US" sz="2200" dirty="0" smtClean="0"/>
          </a:p>
          <a:p>
            <a:pPr>
              <a:buNone/>
            </a:pPr>
            <a:endParaRPr lang="en-US" dirty="0" smtClean="0"/>
          </a:p>
        </p:txBody>
      </p:sp>
      <p:graphicFrame>
        <p:nvGraphicFramePr>
          <p:cNvPr id="16" name="Chart 15"/>
          <p:cNvGraphicFramePr/>
          <p:nvPr/>
        </p:nvGraphicFramePr>
        <p:xfrm>
          <a:off x="0" y="914400"/>
          <a:ext cx="5486400"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5931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2438400" cy="453752"/>
          </a:xfrm>
        </p:spPr>
        <p:txBody>
          <a:bodyPr/>
          <a:lstStyle/>
          <a:p>
            <a:r>
              <a:rPr lang="en-US" sz="3200" dirty="0" smtClean="0">
                <a:solidFill>
                  <a:srgbClr val="006600"/>
                </a:solidFill>
                <a:latin typeface="Times New Roman" pitchFamily="18" charset="0"/>
                <a:cs typeface="Times New Roman" pitchFamily="18" charset="0"/>
              </a:rPr>
              <a:t>Conclusion</a:t>
            </a:r>
            <a:endParaRPr lang="en-US" sz="3200"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2971800" y="1219200"/>
            <a:ext cx="5715000" cy="4876800"/>
          </a:xfrm>
        </p:spPr>
        <p:txBody>
          <a:bodyPr numCol="1">
            <a:normAutofit/>
          </a:bodyPr>
          <a:lstStyle/>
          <a:p>
            <a:pPr marL="514350" indent="-514350">
              <a:buClr>
                <a:srgbClr val="006600"/>
              </a:buClr>
              <a:buFont typeface="+mj-lt"/>
              <a:buAutoNum type="arabicPeriod"/>
            </a:pPr>
            <a:r>
              <a:rPr lang="en-US" dirty="0" smtClean="0">
                <a:latin typeface="Times New Roman" pitchFamily="18" charset="0"/>
                <a:cs typeface="Times New Roman" pitchFamily="18" charset="0"/>
              </a:rPr>
              <a:t>Alternatives of Goodman Unit Management</a:t>
            </a:r>
          </a:p>
          <a:p>
            <a:pPr marL="514350" indent="-514350">
              <a:lnSpc>
                <a:spcPct val="150000"/>
              </a:lnSpc>
              <a:buClr>
                <a:srgbClr val="006600"/>
              </a:buClr>
              <a:buFont typeface="+mj-lt"/>
              <a:buAutoNum type="arabicPeriod"/>
            </a:pPr>
            <a:r>
              <a:rPr lang="en-US" dirty="0" smtClean="0">
                <a:latin typeface="Times New Roman" pitchFamily="18" charset="0"/>
                <a:cs typeface="Times New Roman" pitchFamily="18" charset="0"/>
              </a:rPr>
              <a:t>Carbon Calculations</a:t>
            </a:r>
          </a:p>
          <a:p>
            <a:pPr marL="514350" indent="-514350">
              <a:lnSpc>
                <a:spcPct val="150000"/>
              </a:lnSpc>
              <a:buClr>
                <a:srgbClr val="006600"/>
              </a:buClr>
              <a:buFont typeface="+mj-lt"/>
              <a:buAutoNum type="arabicPeriod"/>
            </a:pPr>
            <a:r>
              <a:rPr lang="en-US" dirty="0" smtClean="0">
                <a:latin typeface="Times New Roman" pitchFamily="18" charset="0"/>
                <a:cs typeface="Times New Roman" pitchFamily="18" charset="0"/>
              </a:rPr>
              <a:t>Carbon Certification</a:t>
            </a:r>
          </a:p>
          <a:p>
            <a:pPr marL="514350" indent="-514350">
              <a:lnSpc>
                <a:spcPct val="150000"/>
              </a:lnSpc>
              <a:buClr>
                <a:srgbClr val="006600"/>
              </a:buClr>
              <a:buFont typeface="+mj-lt"/>
              <a:buAutoNum type="arabicPeriod"/>
            </a:pPr>
            <a:r>
              <a:rPr lang="en-US" dirty="0" smtClean="0">
                <a:latin typeface="Times New Roman" pitchFamily="18" charset="0"/>
                <a:cs typeface="Times New Roman" pitchFamily="18" charset="0"/>
              </a:rPr>
              <a:t>Wood Buildings </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US" dirty="0" smtClean="0">
                <a:latin typeface="Times New Roman" pitchFamily="18" charset="0"/>
                <a:cs typeface="Times New Roman" pitchFamily="18" charset="0"/>
              </a:rPr>
              <a:t>Goodman unit area: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~7,700 hectares </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Total Carbon:</a:t>
            </a:r>
          </a:p>
          <a:p>
            <a:r>
              <a:rPr lang="en-US" dirty="0" smtClean="0">
                <a:latin typeface="Times New Roman" pitchFamily="18" charset="0"/>
                <a:cs typeface="Times New Roman" pitchFamily="18" charset="0"/>
              </a:rPr>
              <a:t>1.9 million tonnes of Carbon</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6 million mega grams of CO2 equivalence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0135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04800"/>
            <a:ext cx="9144000" cy="6553200"/>
          </a:xfrm>
        </p:spPr>
      </p:pic>
    </p:spTree>
    <p:extLst>
      <p:ext uri="{BB962C8B-B14F-4D97-AF65-F5344CB8AC3E}">
        <p14:creationId xmlns:p14="http://schemas.microsoft.com/office/powerpoint/2010/main" val="3140462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009333741"/>
              </p:ext>
            </p:extLst>
          </p:nvPr>
        </p:nvGraphicFramePr>
        <p:xfrm>
          <a:off x="-76200" y="967273"/>
          <a:ext cx="4724400" cy="35052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cstate="print">
            <a:alphaModFix amt="50000"/>
            <a:extLst>
              <a:ext uri="{28A0092B-C50C-407E-A947-70E740481C1C}">
                <a14:useLocalDpi xmlns:a14="http://schemas.microsoft.com/office/drawing/2010/main" val="0"/>
              </a:ext>
            </a:extLst>
          </a:blip>
          <a:srcRect t="17281"/>
          <a:stretch>
            <a:fillRect/>
          </a:stretch>
        </p:blipFill>
        <p:spPr>
          <a:xfrm>
            <a:off x="4295524" y="1066800"/>
            <a:ext cx="4848476" cy="2433364"/>
          </a:xfrm>
          <a:prstGeom prst="rect">
            <a:avLst/>
          </a:prstGeom>
        </p:spPr>
      </p:pic>
      <p:pic>
        <p:nvPicPr>
          <p:cNvPr id="9" name="Picture 8"/>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76200" y="4389120"/>
            <a:ext cx="4038600" cy="2423160"/>
          </a:xfrm>
          <a:prstGeom prst="rect">
            <a:avLst/>
          </a:prstGeom>
        </p:spPr>
      </p:pic>
      <p:sp>
        <p:nvSpPr>
          <p:cNvPr id="7" name="TextBox 1"/>
          <p:cNvSpPr txBox="1"/>
          <p:nvPr/>
        </p:nvSpPr>
        <p:spPr>
          <a:xfrm>
            <a:off x="76200" y="609600"/>
            <a:ext cx="5105400" cy="3576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r>
              <a:rPr lang="en-US" sz="1800" b="1" dirty="0" smtClean="0">
                <a:solidFill>
                  <a:srgbClr val="006600"/>
                </a:solidFill>
                <a:latin typeface="Times New Roman" pitchFamily="18" charset="0"/>
                <a:cs typeface="Times New Roman" pitchFamily="18" charset="0"/>
              </a:rPr>
              <a:t>Annual</a:t>
            </a:r>
            <a:r>
              <a:rPr lang="en-US" sz="1800" b="1" baseline="0" dirty="0" smtClean="0">
                <a:solidFill>
                  <a:srgbClr val="006600"/>
                </a:solidFill>
                <a:latin typeface="Times New Roman" pitchFamily="18" charset="0"/>
                <a:cs typeface="Times New Roman" pitchFamily="18" charset="0"/>
              </a:rPr>
              <a:t> Goodman Unit Uptake &amp; University Emissions</a:t>
            </a:r>
            <a:endParaRPr lang="en-US" sz="1800" b="1" dirty="0" smtClean="0">
              <a:solidFill>
                <a:srgbClr val="006600"/>
              </a:solidFill>
              <a:latin typeface="Times New Roman" pitchFamily="18" charset="0"/>
              <a:cs typeface="Times New Roman" pitchFamily="18" charset="0"/>
            </a:endParaRPr>
          </a:p>
          <a:p>
            <a:endParaRPr lang="en-US" sz="1100" dirty="0"/>
          </a:p>
        </p:txBody>
      </p:sp>
      <p:sp>
        <p:nvSpPr>
          <p:cNvPr id="2" name="TextBox 1"/>
          <p:cNvSpPr txBox="1"/>
          <p:nvPr/>
        </p:nvSpPr>
        <p:spPr>
          <a:xfrm>
            <a:off x="4419600" y="4038600"/>
            <a:ext cx="4267200" cy="2031325"/>
          </a:xfrm>
          <a:prstGeom prst="rect">
            <a:avLst/>
          </a:prstGeom>
          <a:gradFill flip="none" rotWithShape="1">
            <a:gsLst>
              <a:gs pos="0">
                <a:schemeClr val="accent1">
                  <a:tint val="50000"/>
                  <a:shade val="86000"/>
                  <a:satMod val="140000"/>
                </a:schemeClr>
              </a:gs>
              <a:gs pos="45000">
                <a:schemeClr val="accent1">
                  <a:tint val="48000"/>
                  <a:satMod val="150000"/>
                </a:schemeClr>
              </a:gs>
              <a:gs pos="100000">
                <a:schemeClr val="accent1">
                  <a:tint val="28000"/>
                  <a:satMod val="16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u="sng" dirty="0">
                <a:solidFill>
                  <a:schemeClr val="tx1"/>
                </a:solidFill>
                <a:latin typeface="Times New Roman" pitchFamily="18" charset="0"/>
                <a:cs typeface="Times New Roman" pitchFamily="18" charset="0"/>
              </a:rPr>
              <a:t>To </a:t>
            </a:r>
            <a:r>
              <a:rPr lang="en-US" sz="2400" u="sng" dirty="0" smtClean="0">
                <a:solidFill>
                  <a:schemeClr val="tx1"/>
                </a:solidFill>
                <a:latin typeface="Times New Roman" pitchFamily="18" charset="0"/>
                <a:cs typeface="Times New Roman" pitchFamily="18" charset="0"/>
              </a:rPr>
              <a:t>Achieve Carbon Reduction of Building Materials:</a:t>
            </a:r>
          </a:p>
          <a:p>
            <a:pPr marL="800100" lvl="1" indent="-342900">
              <a:lnSpc>
                <a:spcPct val="150000"/>
              </a:lnSpc>
              <a:buFont typeface="Arial" pitchFamily="34" charset="0"/>
              <a:buChar char="•"/>
            </a:pPr>
            <a:r>
              <a:rPr lang="en-US" sz="2000" dirty="0" smtClean="0">
                <a:solidFill>
                  <a:schemeClr val="tx1"/>
                </a:solidFill>
                <a:latin typeface="Times New Roman" pitchFamily="18" charset="0"/>
                <a:cs typeface="Times New Roman" pitchFamily="18" charset="0"/>
              </a:rPr>
              <a:t>Increase Life </a:t>
            </a:r>
            <a:r>
              <a:rPr lang="en-US" sz="2000" dirty="0">
                <a:solidFill>
                  <a:schemeClr val="tx1"/>
                </a:solidFill>
                <a:latin typeface="Times New Roman" pitchFamily="18" charset="0"/>
                <a:cs typeface="Times New Roman" pitchFamily="18" charset="0"/>
              </a:rPr>
              <a:t>S</a:t>
            </a:r>
            <a:r>
              <a:rPr lang="en-US" sz="2000" dirty="0" smtClean="0">
                <a:solidFill>
                  <a:schemeClr val="tx1"/>
                </a:solidFill>
                <a:latin typeface="Times New Roman" pitchFamily="18" charset="0"/>
                <a:cs typeface="Times New Roman" pitchFamily="18" charset="0"/>
              </a:rPr>
              <a:t>pan</a:t>
            </a:r>
          </a:p>
          <a:p>
            <a:pPr marL="742950" lvl="1" indent="-285750">
              <a:lnSpc>
                <a:spcPct val="150000"/>
              </a:lnSpc>
              <a:buFont typeface="Arial" pitchFamily="34" charset="0"/>
              <a:buChar char="•"/>
            </a:pPr>
            <a:r>
              <a:rPr lang="en-US" sz="2000" dirty="0" smtClean="0">
                <a:solidFill>
                  <a:schemeClr val="tx1"/>
                </a:solidFill>
                <a:latin typeface="Times New Roman" pitchFamily="18" charset="0"/>
                <a:cs typeface="Times New Roman" pitchFamily="18" charset="0"/>
              </a:rPr>
              <a:t>Use Wood </a:t>
            </a:r>
            <a:r>
              <a:rPr lang="en-US" sz="2000" dirty="0">
                <a:solidFill>
                  <a:schemeClr val="tx1"/>
                </a:solidFill>
                <a:latin typeface="Times New Roman" pitchFamily="18" charset="0"/>
                <a:cs typeface="Times New Roman" pitchFamily="18" charset="0"/>
              </a:rPr>
              <a:t>in </a:t>
            </a:r>
            <a:r>
              <a:rPr lang="en-US" sz="2000" dirty="0" smtClean="0">
                <a:solidFill>
                  <a:schemeClr val="tx1"/>
                </a:solidFill>
                <a:latin typeface="Times New Roman" pitchFamily="18" charset="0"/>
                <a:cs typeface="Times New Roman" pitchFamily="18" charset="0"/>
              </a:rPr>
              <a:t>Buildings</a:t>
            </a:r>
            <a:endParaRPr lang="en-US" sz="2000" dirty="0">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2990171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Acknowledgements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We would like to thank Dr. David Ford and Dr. Greg Ettl for their assistance with this project</a:t>
            </a:r>
          </a:p>
          <a:p>
            <a:r>
              <a:rPr lang="en-US" dirty="0" smtClean="0">
                <a:latin typeface="Times New Roman" pitchFamily="18" charset="0"/>
                <a:cs typeface="Times New Roman" pitchFamily="18" charset="0"/>
              </a:rPr>
              <a:t>As well as:</a:t>
            </a:r>
          </a:p>
          <a:p>
            <a:pPr lvl="1"/>
            <a:r>
              <a:rPr lang="en-US" dirty="0" smtClean="0">
                <a:latin typeface="Times New Roman" pitchFamily="18" charset="0"/>
                <a:cs typeface="Times New Roman" pitchFamily="18" charset="0"/>
              </a:rPr>
              <a:t>STARS</a:t>
            </a:r>
          </a:p>
          <a:p>
            <a:pPr lvl="1"/>
            <a:r>
              <a:rPr lang="en-US" dirty="0" smtClean="0">
                <a:latin typeface="Times New Roman" pitchFamily="18" charset="0"/>
                <a:cs typeface="Times New Roman" pitchFamily="18" charset="0"/>
              </a:rPr>
              <a:t>Jeff Cominick</a:t>
            </a:r>
          </a:p>
          <a:p>
            <a:pPr lvl="1"/>
            <a:r>
              <a:rPr lang="en-US" dirty="0" smtClean="0">
                <a:latin typeface="Times New Roman" pitchFamily="18" charset="0"/>
                <a:cs typeface="Times New Roman" pitchFamily="18" charset="0"/>
              </a:rPr>
              <a:t>Jason Cross</a:t>
            </a:r>
          </a:p>
          <a:p>
            <a:pPr lvl="1"/>
            <a:r>
              <a:rPr lang="en-US" dirty="0" smtClean="0">
                <a:latin typeface="Times New Roman" pitchFamily="18" charset="0"/>
                <a:cs typeface="Times New Roman" pitchFamily="18" charset="0"/>
              </a:rPr>
              <a:t>Guarrin Sakagawa</a:t>
            </a:r>
          </a:p>
          <a:p>
            <a:pPr lvl="1"/>
            <a:r>
              <a:rPr lang="en-US" dirty="0" smtClean="0">
                <a:latin typeface="Times New Roman" pitchFamily="18" charset="0"/>
                <a:cs typeface="Times New Roman" pitchFamily="18" charset="0"/>
              </a:rPr>
              <a:t>Dr. Rolf Gersonde</a:t>
            </a:r>
          </a:p>
          <a:p>
            <a:pPr lvl="1"/>
            <a:r>
              <a:rPr lang="en-US" dirty="0" smtClean="0">
                <a:latin typeface="Times New Roman" pitchFamily="18" charset="0"/>
                <a:cs typeface="Times New Roman" pitchFamily="18" charset="0"/>
              </a:rPr>
              <a:t>Dr. Elaine Oneil</a:t>
            </a:r>
          </a:p>
          <a:p>
            <a:pPr lvl="1"/>
            <a:r>
              <a:rPr lang="en-US" dirty="0" smtClean="0">
                <a:latin typeface="Times New Roman" pitchFamily="18" charset="0"/>
                <a:cs typeface="Times New Roman" pitchFamily="18" charset="0"/>
              </a:rPr>
              <a:t>Dr. Tom DeLuca</a:t>
            </a:r>
          </a:p>
          <a:p>
            <a:pPr lvl="1"/>
            <a:r>
              <a:rPr lang="en-US" dirty="0" smtClean="0">
                <a:latin typeface="Times New Roman" pitchFamily="18" charset="0"/>
                <a:cs typeface="Times New Roman" pitchFamily="18" charset="0"/>
              </a:rPr>
              <a:t>Troy Stahlecker</a:t>
            </a:r>
          </a:p>
          <a:p>
            <a:pPr lvl="1"/>
            <a:r>
              <a:rPr lang="en-US" dirty="0" smtClean="0">
                <a:latin typeface="Times New Roman" pitchFamily="18" charset="0"/>
                <a:cs typeface="Times New Roman" pitchFamily="18" charset="0"/>
              </a:rPr>
              <a:t>Walsh Construction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90171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Times New Roman" pitchFamily="18" charset="0"/>
                <a:cs typeface="Times New Roman" pitchFamily="18" charset="0"/>
              </a:rPr>
              <a:t>Management Scenarios:</a:t>
            </a:r>
            <a:endParaRPr lang="en-US" dirty="0">
              <a:solidFill>
                <a:srgbClr val="006600"/>
              </a:solidFill>
              <a:latin typeface="Times New Roman" pitchFamily="18" charset="0"/>
              <a:cs typeface="Times New Roman" pitchFamily="18" charset="0"/>
            </a:endParaRPr>
          </a:p>
        </p:txBody>
      </p:sp>
      <p:sp>
        <p:nvSpPr>
          <p:cNvPr id="4" name="TextBox 3"/>
          <p:cNvSpPr txBox="1"/>
          <p:nvPr/>
        </p:nvSpPr>
        <p:spPr>
          <a:xfrm>
            <a:off x="1571625" y="2133600"/>
            <a:ext cx="6000750" cy="3323987"/>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solidFill>
              <a:srgbClr val="008000"/>
            </a:solidFill>
          </a:ln>
        </p:spPr>
        <p:txBody>
          <a:bodyPr wrap="square" rtlCol="0">
            <a:spAutoFit/>
          </a:bodyPr>
          <a:lstStyle/>
          <a:p>
            <a:pPr marL="457200" indent="-457200">
              <a:lnSpc>
                <a:spcPct val="200000"/>
              </a:lnSpc>
              <a:buFont typeface="+mj-lt"/>
              <a:buAutoNum type="arabicPeriod"/>
            </a:pPr>
            <a:r>
              <a:rPr lang="en-US" sz="3200" dirty="0" smtClean="0">
                <a:latin typeface="Times New Roman" pitchFamily="18" charset="0"/>
                <a:cs typeface="Times New Roman" pitchFamily="18" charset="0"/>
              </a:rPr>
              <a:t>Baseline</a:t>
            </a:r>
          </a:p>
          <a:p>
            <a:pPr marL="457200" indent="-457200">
              <a:lnSpc>
                <a:spcPct val="200000"/>
              </a:lnSpc>
              <a:buFont typeface="+mj-lt"/>
              <a:buAutoNum type="arabicPeriod"/>
            </a:pPr>
            <a:r>
              <a:rPr lang="en-US" sz="3200" dirty="0" smtClean="0">
                <a:latin typeface="Times New Roman" pitchFamily="18" charset="0"/>
                <a:cs typeface="Times New Roman" pitchFamily="18" charset="0"/>
              </a:rPr>
              <a:t>No Management</a:t>
            </a:r>
          </a:p>
          <a:p>
            <a:pPr marL="457200" indent="-457200">
              <a:lnSpc>
                <a:spcPct val="200000"/>
              </a:lnSpc>
              <a:buFont typeface="+mj-lt"/>
              <a:buAutoNum type="arabicPeriod"/>
            </a:pPr>
            <a:r>
              <a:rPr lang="en-US" sz="3200" dirty="0" smtClean="0">
                <a:latin typeface="Times New Roman" pitchFamily="18" charset="0"/>
                <a:cs typeface="Times New Roman" pitchFamily="18" charset="0"/>
              </a:rPr>
              <a:t>Sustainable Forest Management</a:t>
            </a:r>
            <a:endParaRPr lang="en-US" sz="3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49902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006600"/>
                </a:solidFill>
                <a:latin typeface="Times New Roman" pitchFamily="18" charset="0"/>
                <a:cs typeface="Times New Roman" pitchFamily="18" charset="0"/>
              </a:rPr>
              <a:t>1. </a:t>
            </a:r>
            <a:r>
              <a:rPr lang="en-US" altLang="zh-CN" dirty="0" smtClean="0">
                <a:solidFill>
                  <a:srgbClr val="006600"/>
                </a:solidFill>
                <a:latin typeface="Times New Roman" pitchFamily="18" charset="0"/>
                <a:cs typeface="Times New Roman" pitchFamily="18" charset="0"/>
              </a:rPr>
              <a:t>Baseline</a:t>
            </a:r>
            <a:endParaRPr lang="zh-CN" altLang="en-US" dirty="0">
              <a:solidFill>
                <a:srgbClr val="0066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7043818"/>
              </p:ext>
            </p:extLst>
          </p:nvPr>
        </p:nvGraphicFramePr>
        <p:xfrm>
          <a:off x="1" y="1676400"/>
          <a:ext cx="9144000" cy="5181600"/>
        </p:xfrm>
        <a:graphic>
          <a:graphicData uri="http://schemas.openxmlformats.org/drawingml/2006/table">
            <a:tbl>
              <a:tblPr firstRow="1" bandRow="1">
                <a:tableStyleId>{69CF1AB2-1976-4502-BF36-3FF5EA218861}</a:tableStyleId>
              </a:tblPr>
              <a:tblGrid>
                <a:gridCol w="448410"/>
                <a:gridCol w="8695590"/>
              </a:tblGrid>
              <a:tr h="867813">
                <a:tc>
                  <a:txBody>
                    <a:bodyPr/>
                    <a:lstStyle/>
                    <a:p>
                      <a:endParaRPr lang="zh-CN" altLang="en-US" b="0" dirty="0"/>
                    </a:p>
                  </a:txBody>
                  <a:tcPr/>
                </a:tc>
                <a:tc>
                  <a:txBody>
                    <a:bodyPr/>
                    <a:lstStyle/>
                    <a:p>
                      <a:pPr marL="342900" indent="-342900" algn="l" defTabSz="914400" rtl="0" eaLnBrk="1" latinLnBrk="0" hangingPunct="1">
                        <a:lnSpc>
                          <a:spcPct val="150000"/>
                        </a:lnSpc>
                        <a:spcBef>
                          <a:spcPct val="20000"/>
                        </a:spcBef>
                        <a:buFont typeface="Arial" pitchFamily="34" charset="0"/>
                        <a:buChar char="•"/>
                      </a:pPr>
                      <a:r>
                        <a:rPr lang="en-US" altLang="zh-CN" sz="3000" b="0" kern="1200" dirty="0" smtClean="0">
                          <a:latin typeface="Times New Roman" pitchFamily="18" charset="0"/>
                          <a:cs typeface="Times New Roman" pitchFamily="18" charset="0"/>
                        </a:rPr>
                        <a:t>How much area: 1.5% of Goodman Unit</a:t>
                      </a:r>
                      <a:endParaRPr lang="en-US" altLang="zh-CN" sz="3000" b="0" kern="1200" dirty="0" smtClean="0">
                        <a:solidFill>
                          <a:schemeClr val="tx1"/>
                        </a:solidFill>
                        <a:latin typeface="Times New Roman" pitchFamily="18" charset="0"/>
                        <a:ea typeface="+mn-ea"/>
                        <a:cs typeface="Times New Roman" pitchFamily="18" charset="0"/>
                      </a:endParaRPr>
                    </a:p>
                  </a:txBody>
                  <a:tcPr anchor="ctr"/>
                </a:tc>
              </a:tr>
              <a:tr h="867813">
                <a:tc>
                  <a:txBody>
                    <a:bodyPr/>
                    <a:lstStyle/>
                    <a:p>
                      <a:endParaRPr lang="zh-CN" altLang="en-US"/>
                    </a:p>
                  </a:txBody>
                  <a:tcPr/>
                </a:tc>
                <a:tc>
                  <a:txBody>
                    <a:bodyPr/>
                    <a:lstStyle/>
                    <a:p>
                      <a: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altLang="zh-CN" sz="3000" kern="1200" dirty="0" smtClean="0">
                          <a:latin typeface="Times New Roman" pitchFamily="18" charset="0"/>
                          <a:cs typeface="Times New Roman" pitchFamily="18" charset="0"/>
                        </a:rPr>
                        <a:t>How often: Every 5 years</a:t>
                      </a:r>
                      <a:endParaRPr lang="en-US" altLang="zh-CN" sz="3000" b="0" kern="1200" dirty="0" smtClean="0">
                        <a:solidFill>
                          <a:schemeClr val="tx1"/>
                        </a:solidFill>
                        <a:latin typeface="Times New Roman" pitchFamily="18" charset="0"/>
                        <a:ea typeface="+mn-ea"/>
                        <a:cs typeface="Times New Roman" pitchFamily="18" charset="0"/>
                      </a:endParaRPr>
                    </a:p>
                  </a:txBody>
                  <a:tcPr/>
                </a:tc>
              </a:tr>
              <a:tr h="867813">
                <a:tc>
                  <a:txBody>
                    <a:bodyPr/>
                    <a:lstStyle/>
                    <a:p>
                      <a:endParaRPr lang="zh-CN" altLang="en-US"/>
                    </a:p>
                  </a:txBody>
                  <a:tcPr/>
                </a:tc>
                <a:tc>
                  <a:txBody>
                    <a:bodyPr/>
                    <a:lstStyle/>
                    <a:p>
                      <a: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altLang="zh-CN" sz="3000" kern="1200" dirty="0" smtClean="0">
                          <a:latin typeface="Times New Roman" pitchFamily="18" charset="0"/>
                          <a:cs typeface="Times New Roman" pitchFamily="18" charset="0"/>
                        </a:rPr>
                        <a:t>Treatment: Clear-cut,</a:t>
                      </a:r>
                      <a:r>
                        <a:rPr lang="en-US" altLang="zh-CN" sz="3000" kern="1200" baseline="0" dirty="0" smtClean="0">
                          <a:latin typeface="Times New Roman" pitchFamily="18" charset="0"/>
                          <a:cs typeface="Times New Roman" pitchFamily="18" charset="0"/>
                        </a:rPr>
                        <a:t> leave</a:t>
                      </a:r>
                      <a:r>
                        <a:rPr lang="en-US" altLang="zh-CN" sz="3000" kern="1200" dirty="0" smtClean="0">
                          <a:latin typeface="Times New Roman" pitchFamily="18" charset="0"/>
                          <a:cs typeface="Times New Roman" pitchFamily="18" charset="0"/>
                        </a:rPr>
                        <a:t> 8 </a:t>
                      </a:r>
                      <a:r>
                        <a:rPr lang="en-US" altLang="zh-CN" sz="2800" kern="1200" dirty="0" smtClean="0">
                          <a:latin typeface="Times New Roman" pitchFamily="18" charset="0"/>
                          <a:cs typeface="Times New Roman" pitchFamily="18" charset="0"/>
                        </a:rPr>
                        <a:t>(of the largest) </a:t>
                      </a:r>
                      <a:r>
                        <a:rPr lang="en-US" altLang="zh-CN" sz="3000" kern="1200" dirty="0" smtClean="0">
                          <a:latin typeface="Times New Roman" pitchFamily="18" charset="0"/>
                          <a:cs typeface="Times New Roman" pitchFamily="18" charset="0"/>
                        </a:rPr>
                        <a:t>tree/acre</a:t>
                      </a:r>
                      <a:endParaRPr lang="en-US" altLang="zh-CN" sz="3000" b="0" kern="1200" dirty="0" smtClean="0">
                        <a:solidFill>
                          <a:schemeClr val="tx1"/>
                        </a:solidFill>
                        <a:latin typeface="Times New Roman" pitchFamily="18" charset="0"/>
                        <a:ea typeface="+mn-ea"/>
                        <a:cs typeface="Times New Roman" pitchFamily="18" charset="0"/>
                      </a:endParaRPr>
                    </a:p>
                  </a:txBody>
                  <a:tcPr/>
                </a:tc>
              </a:tr>
              <a:tr h="867813">
                <a:tc>
                  <a:txBody>
                    <a:bodyPr/>
                    <a:lstStyle/>
                    <a:p>
                      <a:endParaRPr lang="zh-CN" altLang="en-US"/>
                    </a:p>
                  </a:txBody>
                  <a:tcPr/>
                </a:tc>
                <a:tc>
                  <a:txBody>
                    <a:bodyPr/>
                    <a:lstStyle/>
                    <a:p>
                      <a: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altLang="zh-CN" sz="3000" kern="1200" dirty="0" smtClean="0">
                          <a:latin typeface="Times New Roman" pitchFamily="18" charset="0"/>
                          <a:cs typeface="Times New Roman" pitchFamily="18" charset="0"/>
                        </a:rPr>
                        <a:t>Total rotation years: 375</a:t>
                      </a:r>
                      <a:r>
                        <a:rPr lang="en-US" altLang="zh-CN" sz="3000" kern="1200" baseline="0" dirty="0" smtClean="0">
                          <a:latin typeface="Times New Roman" pitchFamily="18" charset="0"/>
                          <a:cs typeface="Times New Roman" pitchFamily="18" charset="0"/>
                        </a:rPr>
                        <a:t> years</a:t>
                      </a:r>
                      <a:endParaRPr lang="en-US" altLang="zh-CN" sz="3000" b="0" kern="1200" dirty="0" smtClean="0">
                        <a:solidFill>
                          <a:schemeClr val="tx1"/>
                        </a:solidFill>
                        <a:latin typeface="Times New Roman" pitchFamily="18" charset="0"/>
                        <a:ea typeface="+mn-ea"/>
                        <a:cs typeface="Times New Roman" pitchFamily="18" charset="0"/>
                      </a:endParaRPr>
                    </a:p>
                  </a:txBody>
                  <a:tcPr/>
                </a:tc>
              </a:tr>
              <a:tr h="1710348">
                <a:tc>
                  <a:txBody>
                    <a:bodyPr/>
                    <a:lstStyle/>
                    <a:p>
                      <a:endParaRPr lang="zh-CN" altLang="en-US" dirty="0"/>
                    </a:p>
                  </a:txBody>
                  <a:tcPr/>
                </a:tc>
                <a:tc>
                  <a:txBody>
                    <a:bodyPr/>
                    <a:lstStyle/>
                    <a:p>
                      <a: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altLang="zh-CN" sz="2800" kern="1200" dirty="0" smtClean="0">
                          <a:latin typeface="Times New Roman" pitchFamily="18" charset="0"/>
                          <a:cs typeface="Times New Roman" pitchFamily="18" charset="0"/>
                        </a:rPr>
                        <a:t>Example: Clear-cut</a:t>
                      </a:r>
                      <a:r>
                        <a:rPr lang="en-US" altLang="zh-CN" sz="2800" kern="1200" baseline="0" dirty="0" smtClean="0">
                          <a:latin typeface="Times New Roman" pitchFamily="18" charset="0"/>
                          <a:cs typeface="Times New Roman" pitchFamily="18" charset="0"/>
                        </a:rPr>
                        <a:t> 1.5% of Goodman Unit re-harvest the same stand in the year 2394</a:t>
                      </a:r>
                      <a:endParaRPr lang="en-US" altLang="zh-CN" sz="2800" b="0" kern="1200" dirty="0" smtClean="0">
                        <a:solidFill>
                          <a:schemeClr val="tx1"/>
                        </a:solidFill>
                        <a:latin typeface="Times New Roman" pitchFamily="18" charset="0"/>
                        <a:ea typeface="+mn-ea"/>
                        <a:cs typeface="Times New Roman" pitchFamily="18" charset="0"/>
                      </a:endParaRPr>
                    </a:p>
                  </a:txBody>
                  <a:tcPr/>
                </a:tc>
              </a:tr>
            </a:tbl>
          </a:graphicData>
        </a:graphic>
      </p:graphicFrame>
    </p:spTree>
    <p:extLst>
      <p:ext uri="{BB962C8B-B14F-4D97-AF65-F5344CB8AC3E}">
        <p14:creationId xmlns:p14="http://schemas.microsoft.com/office/powerpoint/2010/main" val="1491845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5566129"/>
              </p:ext>
            </p:extLst>
          </p:nvPr>
        </p:nvGraphicFramePr>
        <p:xfrm>
          <a:off x="0" y="381001"/>
          <a:ext cx="9144000" cy="6476999"/>
        </p:xfrm>
        <a:graphic>
          <a:graphicData uri="http://schemas.openxmlformats.org/drawingml/2006/table">
            <a:tbl>
              <a:tblPr firstRow="1" bandRow="1">
                <a:tableStyleId>{69CF1AB2-1976-4502-BF36-3FF5EA218861}</a:tableStyleId>
              </a:tblPr>
              <a:tblGrid>
                <a:gridCol w="4572000"/>
                <a:gridCol w="4572000"/>
              </a:tblGrid>
              <a:tr h="457199">
                <a:tc>
                  <a:txBody>
                    <a:bodyPr/>
                    <a:lstStyle/>
                    <a:p>
                      <a:pPr algn="ctr"/>
                      <a:r>
                        <a:rPr lang="en-US" altLang="zh-CN" sz="2400" b="0" dirty="0" smtClean="0">
                          <a:latin typeface="Times New Roman" pitchFamily="18" charset="0"/>
                          <a:cs typeface="Times New Roman" pitchFamily="18" charset="0"/>
                        </a:rPr>
                        <a:t>2014</a:t>
                      </a:r>
                      <a:endParaRPr lang="zh-CN" altLang="en-US" sz="2400" b="0" dirty="0">
                        <a:latin typeface="Times New Roman" pitchFamily="18" charset="0"/>
                        <a:cs typeface="Times New Roman" pitchFamily="18" charset="0"/>
                      </a:endParaRPr>
                    </a:p>
                  </a:txBody>
                  <a:tcPr/>
                </a:tc>
                <a:tc>
                  <a:txBody>
                    <a:bodyPr/>
                    <a:lstStyle/>
                    <a:p>
                      <a:pPr algn="ctr"/>
                      <a:r>
                        <a:rPr lang="en-US" altLang="zh-CN" sz="2400" b="0" dirty="0" smtClean="0">
                          <a:latin typeface="Times New Roman" pitchFamily="18" charset="0"/>
                          <a:cs typeface="Times New Roman" pitchFamily="18" charset="0"/>
                        </a:rPr>
                        <a:t>2024</a:t>
                      </a:r>
                      <a:endParaRPr lang="zh-CN" altLang="en-US" sz="2400" b="0" dirty="0">
                        <a:latin typeface="Times New Roman" pitchFamily="18" charset="0"/>
                        <a:cs typeface="Times New Roman" pitchFamily="18" charset="0"/>
                      </a:endParaRPr>
                    </a:p>
                  </a:txBody>
                  <a:tcPr/>
                </a:tc>
              </a:tr>
              <a:tr h="2803703">
                <a:tc>
                  <a:txBody>
                    <a:bodyPr/>
                    <a:lstStyle/>
                    <a:p>
                      <a:pPr algn="ctr"/>
                      <a:endParaRPr lang="zh-CN" altLang="en-US" sz="2400" dirty="0">
                        <a:latin typeface="Arial" pitchFamily="34" charset="0"/>
                        <a:cs typeface="Arial" pitchFamily="34" charset="0"/>
                      </a:endParaRPr>
                    </a:p>
                  </a:txBody>
                  <a:tcPr/>
                </a:tc>
                <a:tc>
                  <a:txBody>
                    <a:bodyPr/>
                    <a:lstStyle/>
                    <a:p>
                      <a:pPr algn="ctr"/>
                      <a:endParaRPr lang="zh-CN" altLang="en-US" sz="2400" dirty="0">
                        <a:latin typeface="Arial" pitchFamily="34" charset="0"/>
                        <a:cs typeface="Arial" pitchFamily="34" charset="0"/>
                      </a:endParaRPr>
                    </a:p>
                  </a:txBody>
                  <a:tcPr/>
                </a:tc>
              </a:tr>
              <a:tr h="462251">
                <a:tc>
                  <a:txBody>
                    <a:bodyPr/>
                    <a:lstStyle/>
                    <a:p>
                      <a:pPr algn="ctr"/>
                      <a:r>
                        <a:rPr lang="en-US" altLang="zh-CN" sz="2400" dirty="0" smtClean="0">
                          <a:latin typeface="Times New Roman" pitchFamily="18" charset="0"/>
                          <a:cs typeface="Times New Roman" pitchFamily="18" charset="0"/>
                        </a:rPr>
                        <a:t>2034</a:t>
                      </a:r>
                      <a:endParaRPr lang="zh-CN" altLang="en-US" sz="2400" b="1" dirty="0">
                        <a:latin typeface="Times New Roman" pitchFamily="18" charset="0"/>
                        <a:cs typeface="Times New Roman" pitchFamily="18" charset="0"/>
                      </a:endParaRPr>
                    </a:p>
                  </a:txBody>
                  <a:tcPr/>
                </a:tc>
                <a:tc>
                  <a:txBody>
                    <a:bodyPr/>
                    <a:lstStyle/>
                    <a:p>
                      <a:pPr algn="ctr"/>
                      <a:r>
                        <a:rPr lang="en-US" altLang="zh-CN" sz="2400" dirty="0" smtClean="0">
                          <a:latin typeface="Times New Roman" pitchFamily="18" charset="0"/>
                          <a:cs typeface="Times New Roman" pitchFamily="18" charset="0"/>
                        </a:rPr>
                        <a:t>2044</a:t>
                      </a:r>
                      <a:endParaRPr lang="zh-CN" altLang="en-US" sz="2400" b="1" dirty="0">
                        <a:latin typeface="Times New Roman" pitchFamily="18" charset="0"/>
                        <a:cs typeface="Times New Roman" pitchFamily="18" charset="0"/>
                      </a:endParaRPr>
                    </a:p>
                  </a:txBody>
                  <a:tcPr/>
                </a:tc>
              </a:tr>
              <a:tr h="2753845">
                <a:tc>
                  <a:txBody>
                    <a:bodyPr/>
                    <a:lstStyle/>
                    <a:p>
                      <a:pPr algn="ctr"/>
                      <a:endParaRPr lang="zh-CN" altLang="en-US" sz="2400" dirty="0">
                        <a:latin typeface="Arial" pitchFamily="34" charset="0"/>
                        <a:cs typeface="Arial" pitchFamily="34" charset="0"/>
                      </a:endParaRPr>
                    </a:p>
                  </a:txBody>
                  <a:tcPr/>
                </a:tc>
                <a:tc>
                  <a:txBody>
                    <a:bodyPr/>
                    <a:lstStyle/>
                    <a:p>
                      <a:pPr algn="ctr"/>
                      <a:endParaRPr lang="zh-CN" altLang="en-US" sz="2400" dirty="0">
                        <a:latin typeface="Arial" pitchFamily="34" charset="0"/>
                        <a:cs typeface="Arial" pitchFamily="34" charset="0"/>
                      </a:endParaRPr>
                    </a:p>
                  </a:txBody>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90600"/>
            <a:ext cx="4191000" cy="2514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971" y="990600"/>
            <a:ext cx="4245429" cy="25472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1" y="4191000"/>
            <a:ext cx="4190999" cy="251459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4232366"/>
            <a:ext cx="4249058" cy="2473233"/>
          </a:xfrm>
          <a:prstGeom prst="rect">
            <a:avLst/>
          </a:prstGeom>
        </p:spPr>
      </p:pic>
      <p:sp>
        <p:nvSpPr>
          <p:cNvPr id="3" name="TextBox 2"/>
          <p:cNvSpPr txBox="1"/>
          <p:nvPr/>
        </p:nvSpPr>
        <p:spPr>
          <a:xfrm>
            <a:off x="190499" y="24245"/>
            <a:ext cx="6582229"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Stand Visualization of Baseline Management, Stand: 21153</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28491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006600"/>
                </a:solidFill>
                <a:latin typeface="Times New Roman" pitchFamily="18" charset="0"/>
                <a:cs typeface="Times New Roman" pitchFamily="18" charset="0"/>
              </a:rPr>
              <a:t>2. No Management</a:t>
            </a:r>
            <a:endParaRPr lang="zh-CN" altLang="en-US" dirty="0">
              <a:solidFill>
                <a:srgbClr val="0066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3542331"/>
              </p:ext>
            </p:extLst>
          </p:nvPr>
        </p:nvGraphicFramePr>
        <p:xfrm>
          <a:off x="1385" y="1828801"/>
          <a:ext cx="9142616" cy="5029199"/>
        </p:xfrm>
        <a:graphic>
          <a:graphicData uri="http://schemas.openxmlformats.org/drawingml/2006/table">
            <a:tbl>
              <a:tblPr firstRow="1" bandRow="1">
                <a:tableStyleId>{69CF1AB2-1976-4502-BF36-3FF5EA218861}</a:tableStyleId>
              </a:tblPr>
              <a:tblGrid>
                <a:gridCol w="898046"/>
                <a:gridCol w="8244570"/>
              </a:tblGrid>
              <a:tr h="2569724">
                <a:tc>
                  <a:txBody>
                    <a:bodyPr/>
                    <a:lstStyle/>
                    <a:p>
                      <a:endParaRPr lang="zh-CN" altLang="en-US" b="0" dirty="0">
                        <a:latin typeface="Times New Roman" pitchFamily="18" charset="0"/>
                        <a:cs typeface="Times New Roman" pitchFamily="18" charset="0"/>
                      </a:endParaRPr>
                    </a:p>
                  </a:txBody>
                  <a:tcPr/>
                </a:tc>
                <a:tc>
                  <a:txBody>
                    <a:bodyPr/>
                    <a:lstStyle/>
                    <a:p>
                      <a:pPr marL="0" indent="0" algn="l" defTabSz="914400" rtl="0" eaLnBrk="1" latinLnBrk="0" hangingPunct="1">
                        <a:lnSpc>
                          <a:spcPct val="150000"/>
                        </a:lnSpc>
                        <a:spcBef>
                          <a:spcPct val="20000"/>
                        </a:spcBef>
                        <a:buFont typeface="Arial" pitchFamily="34" charset="0"/>
                        <a:buNone/>
                      </a:pPr>
                      <a:r>
                        <a:rPr lang="en-US" altLang="zh-CN" sz="3000" b="0" u="sng" kern="1200" dirty="0" smtClean="0">
                          <a:latin typeface="Times New Roman" pitchFamily="18" charset="0"/>
                          <a:cs typeface="Times New Roman" pitchFamily="18" charset="0"/>
                        </a:rPr>
                        <a:t>Advantages:</a:t>
                      </a:r>
                    </a:p>
                    <a:p>
                      <a:pPr marL="342900" indent="-342900" algn="l" defTabSz="914400" rtl="0" eaLnBrk="1" latinLnBrk="0" hangingPunct="1">
                        <a:lnSpc>
                          <a:spcPct val="100000"/>
                        </a:lnSpc>
                        <a:spcBef>
                          <a:spcPct val="20000"/>
                        </a:spcBef>
                        <a:buFont typeface="Arial" pitchFamily="34" charset="0"/>
                        <a:buChar char="•"/>
                      </a:pPr>
                      <a:r>
                        <a:rPr lang="en-US" altLang="zh-CN" sz="3000" b="0" kern="1200" dirty="0" smtClean="0">
                          <a:latin typeface="Times New Roman" pitchFamily="18" charset="0"/>
                          <a:cs typeface="Times New Roman" pitchFamily="18" charset="0"/>
                        </a:rPr>
                        <a:t>Maximize current carbon</a:t>
                      </a:r>
                    </a:p>
                    <a:p>
                      <a:pPr marL="342900" indent="-342900" algn="l" defTabSz="914400" rtl="0" eaLnBrk="1" latinLnBrk="0" hangingPunct="1">
                        <a:lnSpc>
                          <a:spcPct val="100000"/>
                        </a:lnSpc>
                        <a:spcBef>
                          <a:spcPct val="20000"/>
                        </a:spcBef>
                        <a:buFont typeface="Arial" pitchFamily="34" charset="0"/>
                        <a:buChar char="•"/>
                      </a:pPr>
                      <a:r>
                        <a:rPr lang="en-US" altLang="zh-CN" sz="3000" b="0" kern="1200" dirty="0" smtClean="0">
                          <a:latin typeface="Times New Roman" pitchFamily="18" charset="0"/>
                          <a:cs typeface="Times New Roman" pitchFamily="18" charset="0"/>
                        </a:rPr>
                        <a:t>No costs for plans or managements</a:t>
                      </a:r>
                      <a:endParaRPr lang="en-US" altLang="zh-CN" sz="3000" b="0" kern="1200" dirty="0" smtClean="0">
                        <a:solidFill>
                          <a:schemeClr val="tx1"/>
                        </a:solidFill>
                        <a:latin typeface="Times New Roman" pitchFamily="18" charset="0"/>
                        <a:ea typeface="+mn-ea"/>
                        <a:cs typeface="Times New Roman" pitchFamily="18" charset="0"/>
                      </a:endParaRPr>
                    </a:p>
                  </a:txBody>
                  <a:tcPr/>
                </a:tc>
              </a:tr>
              <a:tr h="2459475">
                <a:tc>
                  <a:txBody>
                    <a:bodyPr/>
                    <a:lstStyle/>
                    <a:p>
                      <a:endParaRPr lang="zh-CN" altLang="en-US"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ct val="20000"/>
                        </a:spcBef>
                        <a:spcAft>
                          <a:spcPts val="0"/>
                        </a:spcAft>
                        <a:buClrTx/>
                        <a:buSzTx/>
                        <a:buFont typeface="Arial" pitchFamily="34" charset="0"/>
                        <a:buNone/>
                        <a:tabLst/>
                        <a:defRPr/>
                      </a:pPr>
                      <a:r>
                        <a:rPr lang="en-US" altLang="zh-CN" sz="3000" b="0" u="sng" kern="1200" dirty="0" smtClean="0">
                          <a:latin typeface="Times New Roman" pitchFamily="18" charset="0"/>
                          <a:cs typeface="Times New Roman" pitchFamily="18" charset="0"/>
                        </a:rPr>
                        <a:t>Disadvantages:</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3000" b="0" kern="1200" dirty="0" smtClean="0">
                          <a:latin typeface="Times New Roman" pitchFamily="18" charset="0"/>
                          <a:cs typeface="Times New Roman" pitchFamily="18" charset="0"/>
                        </a:rPr>
                        <a:t>No timber value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3000" b="0" kern="1200" dirty="0" smtClean="0">
                          <a:latin typeface="Times New Roman" pitchFamily="18" charset="0"/>
                          <a:cs typeface="Times New Roman" pitchFamily="18" charset="0"/>
                        </a:rPr>
                        <a:t>Risk of wind damage</a:t>
                      </a:r>
                      <a:endParaRPr lang="en-US" altLang="zh-CN" sz="3000" b="0" kern="1200" dirty="0" smtClean="0">
                        <a:solidFill>
                          <a:schemeClr val="tx1"/>
                        </a:solidFill>
                        <a:latin typeface="Times New Roman" pitchFamily="18" charset="0"/>
                        <a:ea typeface="+mn-ea"/>
                        <a:cs typeface="Times New Roman" pitchFamily="18" charset="0"/>
                      </a:endParaRPr>
                    </a:p>
                  </a:txBody>
                  <a:tcPr/>
                </a:tc>
              </a:tr>
            </a:tbl>
          </a:graphicData>
        </a:graphic>
      </p:graphicFrame>
    </p:spTree>
    <p:extLst>
      <p:ext uri="{BB962C8B-B14F-4D97-AF65-F5344CB8AC3E}">
        <p14:creationId xmlns:p14="http://schemas.microsoft.com/office/powerpoint/2010/main" val="1384481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5158103"/>
              </p:ext>
            </p:extLst>
          </p:nvPr>
        </p:nvGraphicFramePr>
        <p:xfrm>
          <a:off x="0" y="381001"/>
          <a:ext cx="9144000" cy="6476999"/>
        </p:xfrm>
        <a:graphic>
          <a:graphicData uri="http://schemas.openxmlformats.org/drawingml/2006/table">
            <a:tbl>
              <a:tblPr firstRow="1" bandRow="1">
                <a:tableStyleId>{69CF1AB2-1976-4502-BF36-3FF5EA218861}</a:tableStyleId>
              </a:tblPr>
              <a:tblGrid>
                <a:gridCol w="4572000"/>
                <a:gridCol w="4572000"/>
              </a:tblGrid>
              <a:tr h="457199">
                <a:tc>
                  <a:txBody>
                    <a:bodyPr/>
                    <a:lstStyle/>
                    <a:p>
                      <a:pPr algn="ctr"/>
                      <a:r>
                        <a:rPr lang="en-US" altLang="zh-CN" sz="2400" b="0" dirty="0" smtClean="0">
                          <a:latin typeface="Times New Roman" pitchFamily="18" charset="0"/>
                          <a:cs typeface="Times New Roman" pitchFamily="18" charset="0"/>
                        </a:rPr>
                        <a:t>2014</a:t>
                      </a:r>
                      <a:endParaRPr lang="zh-CN" altLang="en-US" sz="2400" b="0" dirty="0">
                        <a:latin typeface="Times New Roman" pitchFamily="18" charset="0"/>
                        <a:cs typeface="Times New Roman" pitchFamily="18" charset="0"/>
                      </a:endParaRPr>
                    </a:p>
                  </a:txBody>
                  <a:tcPr/>
                </a:tc>
                <a:tc>
                  <a:txBody>
                    <a:bodyPr/>
                    <a:lstStyle/>
                    <a:p>
                      <a:pPr algn="ctr"/>
                      <a:r>
                        <a:rPr lang="en-US" altLang="zh-CN" sz="2400" b="0" dirty="0" smtClean="0">
                          <a:latin typeface="Times New Roman" pitchFamily="18" charset="0"/>
                          <a:cs typeface="Times New Roman" pitchFamily="18" charset="0"/>
                        </a:rPr>
                        <a:t>2024</a:t>
                      </a:r>
                      <a:endParaRPr lang="zh-CN" altLang="en-US" sz="2400" b="0" dirty="0">
                        <a:latin typeface="Times New Roman" pitchFamily="18" charset="0"/>
                        <a:cs typeface="Times New Roman" pitchFamily="18" charset="0"/>
                      </a:endParaRPr>
                    </a:p>
                  </a:txBody>
                  <a:tcPr/>
                </a:tc>
              </a:tr>
              <a:tr h="2803703">
                <a:tc>
                  <a:txBody>
                    <a:bodyPr/>
                    <a:lstStyle/>
                    <a:p>
                      <a:pPr algn="ctr"/>
                      <a:endParaRPr lang="zh-CN" altLang="en-US" sz="2400" dirty="0">
                        <a:latin typeface="Arial" pitchFamily="34" charset="0"/>
                        <a:cs typeface="Arial" pitchFamily="34" charset="0"/>
                      </a:endParaRPr>
                    </a:p>
                  </a:txBody>
                  <a:tcPr/>
                </a:tc>
                <a:tc>
                  <a:txBody>
                    <a:bodyPr/>
                    <a:lstStyle/>
                    <a:p>
                      <a:pPr algn="ctr"/>
                      <a:endParaRPr lang="zh-CN" altLang="en-US" sz="2400" dirty="0">
                        <a:latin typeface="Arial" pitchFamily="34" charset="0"/>
                        <a:cs typeface="Arial" pitchFamily="34" charset="0"/>
                      </a:endParaRPr>
                    </a:p>
                  </a:txBody>
                  <a:tcPr/>
                </a:tc>
              </a:tr>
              <a:tr h="462251">
                <a:tc>
                  <a:txBody>
                    <a:bodyPr/>
                    <a:lstStyle/>
                    <a:p>
                      <a:pPr algn="ctr"/>
                      <a:r>
                        <a:rPr lang="en-US" altLang="zh-CN" sz="2400" b="0" dirty="0" smtClean="0">
                          <a:latin typeface="Times New Roman" pitchFamily="18" charset="0"/>
                          <a:cs typeface="Times New Roman" pitchFamily="18" charset="0"/>
                        </a:rPr>
                        <a:t>2034</a:t>
                      </a:r>
                      <a:endParaRPr lang="zh-CN" altLang="en-US" sz="2400" b="0" dirty="0">
                        <a:latin typeface="Times New Roman" pitchFamily="18" charset="0"/>
                        <a:cs typeface="Times New Roman" pitchFamily="18" charset="0"/>
                      </a:endParaRPr>
                    </a:p>
                  </a:txBody>
                  <a:tcPr/>
                </a:tc>
                <a:tc>
                  <a:txBody>
                    <a:bodyPr/>
                    <a:lstStyle/>
                    <a:p>
                      <a:pPr algn="ctr"/>
                      <a:r>
                        <a:rPr lang="en-US" altLang="zh-CN" sz="2400" dirty="0" smtClean="0">
                          <a:latin typeface="Times New Roman" pitchFamily="18" charset="0"/>
                          <a:cs typeface="Times New Roman" pitchFamily="18" charset="0"/>
                        </a:rPr>
                        <a:t>2044</a:t>
                      </a:r>
                      <a:endParaRPr lang="zh-CN" altLang="en-US" sz="2400" b="1" dirty="0">
                        <a:latin typeface="Times New Roman" pitchFamily="18" charset="0"/>
                        <a:cs typeface="Times New Roman" pitchFamily="18" charset="0"/>
                      </a:endParaRPr>
                    </a:p>
                  </a:txBody>
                  <a:tcPr/>
                </a:tc>
              </a:tr>
              <a:tr h="2753845">
                <a:tc>
                  <a:txBody>
                    <a:bodyPr/>
                    <a:lstStyle/>
                    <a:p>
                      <a:pPr algn="ctr"/>
                      <a:endParaRPr lang="zh-CN" altLang="en-US" sz="2400" dirty="0">
                        <a:latin typeface="Arial" pitchFamily="34" charset="0"/>
                        <a:cs typeface="Arial" pitchFamily="34" charset="0"/>
                      </a:endParaRPr>
                    </a:p>
                  </a:txBody>
                  <a:tcPr/>
                </a:tc>
                <a:tc>
                  <a:txBody>
                    <a:bodyPr/>
                    <a:lstStyle/>
                    <a:p>
                      <a:pPr algn="ctr"/>
                      <a:endParaRPr lang="zh-CN" altLang="en-US" sz="2400" dirty="0">
                        <a:latin typeface="Arial" pitchFamily="34" charset="0"/>
                        <a:cs typeface="Arial" pitchFamily="34" charset="0"/>
                      </a:endParaRPr>
                    </a:p>
                  </a:txBody>
                  <a:tcPr/>
                </a:tc>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68828"/>
            <a:ext cx="4227287" cy="253637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313" y="968827"/>
            <a:ext cx="4227287" cy="253637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427" y="4191000"/>
            <a:ext cx="4238173" cy="254290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4312" y="4245428"/>
            <a:ext cx="4227288" cy="2536372"/>
          </a:xfrm>
          <a:prstGeom prst="rect">
            <a:avLst/>
          </a:prstGeom>
        </p:spPr>
      </p:pic>
      <p:sp>
        <p:nvSpPr>
          <p:cNvPr id="7" name="TextBox 6"/>
          <p:cNvSpPr txBox="1"/>
          <p:nvPr/>
        </p:nvSpPr>
        <p:spPr>
          <a:xfrm>
            <a:off x="190499" y="24245"/>
            <a:ext cx="6582229"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Stand Visualization of No Management, Stand: 21153</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1917900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1629</TotalTime>
  <Words>2252</Words>
  <Application>Microsoft Office PowerPoint</Application>
  <PresentationFormat>On-screen Show (4:3)</PresentationFormat>
  <Paragraphs>430</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Clarity</vt:lpstr>
      <vt:lpstr>Carbon accounting on the goodman unit</vt:lpstr>
      <vt:lpstr>OVERVIEW</vt:lpstr>
      <vt:lpstr>Alternatives of Goodman Unit Management</vt:lpstr>
      <vt:lpstr>PowerPoint Presentation</vt:lpstr>
      <vt:lpstr>Management Scenarios:</vt:lpstr>
      <vt:lpstr>1. Baseline</vt:lpstr>
      <vt:lpstr>PowerPoint Presentation</vt:lpstr>
      <vt:lpstr>2. No Management</vt:lpstr>
      <vt:lpstr>PowerPoint Presentation</vt:lpstr>
      <vt:lpstr>3. Sustainable Forest Management</vt:lpstr>
      <vt:lpstr>PowerPoint Presentation</vt:lpstr>
      <vt:lpstr>Carbon Calculations Shannon A. Armitage &amp; Brooke Cassell </vt:lpstr>
      <vt:lpstr>Carbon Calculations</vt:lpstr>
      <vt:lpstr>Carbon Calculations</vt:lpstr>
      <vt:lpstr>Carbon Calculations</vt:lpstr>
      <vt:lpstr>Carbon Calculations</vt:lpstr>
      <vt:lpstr>Carbon Calculations</vt:lpstr>
      <vt:lpstr>Carbon Calculations</vt:lpstr>
      <vt:lpstr>To get our baseline carbon...</vt:lpstr>
      <vt:lpstr>Where are we now?</vt:lpstr>
      <vt:lpstr>PowerPoint Presentation</vt:lpstr>
      <vt:lpstr>30 year Management Scenarios  2009 - 2039</vt:lpstr>
      <vt:lpstr>A Few Considerations</vt:lpstr>
      <vt:lpstr>Certification</vt:lpstr>
      <vt:lpstr>Introduction to 3rd Party Certification</vt:lpstr>
      <vt:lpstr>Certification Standards</vt:lpstr>
      <vt:lpstr>Project Types</vt:lpstr>
      <vt:lpstr>Hurdles to Certification on the Goodman Unit</vt:lpstr>
      <vt:lpstr>Recommendation:</vt:lpstr>
      <vt:lpstr>WOOD BUILDINGS</vt:lpstr>
      <vt:lpstr>PowerPoint Presentation</vt:lpstr>
      <vt:lpstr>PowerPoint Presentation</vt:lpstr>
      <vt:lpstr>Wood is a LEED-er</vt:lpstr>
      <vt:lpstr>Energy Efficiency and Cost</vt:lpstr>
      <vt:lpstr>Cost and Carbon Savings</vt:lpstr>
      <vt:lpstr>PowerPoint Presentation</vt:lpstr>
      <vt:lpstr>Lander Hall Carbon Emissions and Savings</vt:lpstr>
      <vt:lpstr>Lander Emissions and Offsets Projections</vt:lpstr>
      <vt:lpstr>Conclusion</vt:lpstr>
      <vt:lpstr>PowerPoint Presentation</vt:lpstr>
      <vt:lpstr>Acknowledgements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Accounting on the Goodman Unit</dc:title>
  <dc:subject>Carbon</dc:subject>
  <dc:creator>Shannon A. Armitage</dc:creator>
  <cp:lastModifiedBy>Shannon A. Armitage</cp:lastModifiedBy>
  <cp:revision>127</cp:revision>
  <dcterms:created xsi:type="dcterms:W3CDTF">2013-03-12T01:38:45Z</dcterms:created>
  <dcterms:modified xsi:type="dcterms:W3CDTF">2013-03-15T19:30:33Z</dcterms:modified>
</cp:coreProperties>
</file>